
<file path=[Content_Types].xml><?xml version="1.0" encoding="utf-8"?>
<Types xmlns="http://schemas.openxmlformats.org/package/2006/content-types">
  <Default Extension="jpeg" ContentType="image/jpe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2"/>
  </p:notesMasterIdLst>
  <p:sldIdLst>
    <p:sldId id="256" r:id="rId2"/>
    <p:sldId id="269" r:id="rId3"/>
    <p:sldId id="268" r:id="rId4"/>
    <p:sldId id="264" r:id="rId5"/>
    <p:sldId id="266" r:id="rId6"/>
    <p:sldId id="265" r:id="rId7"/>
    <p:sldId id="267" r:id="rId8"/>
    <p:sldId id="270" r:id="rId9"/>
    <p:sldId id="262" r:id="rId10"/>
    <p:sldId id="263" r:id="rId11"/>
    <p:sldId id="260" r:id="rId12"/>
    <p:sldId id="257" r:id="rId13"/>
    <p:sldId id="259" r:id="rId14"/>
    <p:sldId id="258" r:id="rId15"/>
    <p:sldId id="271" r:id="rId16"/>
    <p:sldId id="272" r:id="rId17"/>
    <p:sldId id="273" r:id="rId18"/>
    <p:sldId id="274" r:id="rId19"/>
    <p:sldId id="275" r:id="rId20"/>
    <p:sldId id="276" r:id="rId21"/>
  </p:sldIdLst>
  <p:sldSz cx="9144000" cy="6858000" type="screen4x3"/>
  <p:notesSz cx="7099300" cy="9385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483"/>
    <p:restoredTop sz="94614"/>
  </p:normalViewPr>
  <p:slideViewPr>
    <p:cSldViewPr>
      <p:cViewPr>
        <p:scale>
          <a:sx n="69" d="100"/>
          <a:sy n="69" d="100"/>
        </p:scale>
        <p:origin x="1136" y="632"/>
      </p:cViewPr>
      <p:guideLst>
        <p:guide orient="horz" pos="2160"/>
        <p:guide pos="2880"/>
      </p:guideLst>
    </p:cSldViewPr>
  </p:slideViewPr>
  <p:notesTextViewPr>
    <p:cViewPr>
      <p:scale>
        <a:sx n="50" d="100"/>
        <a:sy n="50" d="100"/>
      </p:scale>
      <p:origin x="0" y="0"/>
    </p:cViewPr>
  </p:notesTextViewPr>
  <p:sorterViewPr>
    <p:cViewPr>
      <p:scale>
        <a:sx n="66" d="100"/>
        <a:sy n="66" d="100"/>
      </p:scale>
      <p:origin x="0" y="0"/>
    </p:cViewPr>
  </p:sorterViewPr>
  <p:notesViewPr>
    <p:cSldViewPr>
      <p:cViewPr>
        <p:scale>
          <a:sx n="135" d="100"/>
          <a:sy n="135" d="100"/>
        </p:scale>
        <p:origin x="1624" y="14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575" cy="4699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4021138" y="0"/>
            <a:ext cx="3076575" cy="469900"/>
          </a:xfrm>
          <a:prstGeom prst="rect">
            <a:avLst/>
          </a:prstGeom>
        </p:spPr>
        <p:txBody>
          <a:bodyPr vert="horz" lIns="91440" tIns="45720" rIns="91440" bIns="45720" rtlCol="0"/>
          <a:lstStyle>
            <a:lvl1pPr algn="r">
              <a:defRPr sz="1200"/>
            </a:lvl1pPr>
          </a:lstStyle>
          <a:p>
            <a:fld id="{A804F688-E679-6B43-9E22-4D4B4DB20230}" type="datetimeFigureOut">
              <a:rPr lang="en-US" smtClean="0"/>
              <a:t>12/28/22</a:t>
            </a:fld>
            <a:endParaRPr lang="en-US" dirty="0"/>
          </a:p>
        </p:txBody>
      </p:sp>
      <p:sp>
        <p:nvSpPr>
          <p:cNvPr id="4" name="Slide Image Placeholder 3"/>
          <p:cNvSpPr>
            <a:spLocks noGrp="1" noRot="1" noChangeAspect="1"/>
          </p:cNvSpPr>
          <p:nvPr>
            <p:ph type="sldImg" idx="2"/>
          </p:nvPr>
        </p:nvSpPr>
        <p:spPr>
          <a:xfrm>
            <a:off x="1438275" y="1173163"/>
            <a:ext cx="4222750" cy="3167062"/>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9613" y="4516438"/>
            <a:ext cx="5680075" cy="36957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5400"/>
            <a:ext cx="3076575" cy="4699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1138" y="8915400"/>
            <a:ext cx="3076575" cy="469900"/>
          </a:xfrm>
          <a:prstGeom prst="rect">
            <a:avLst/>
          </a:prstGeom>
        </p:spPr>
        <p:txBody>
          <a:bodyPr vert="horz" lIns="91440" tIns="45720" rIns="91440" bIns="45720" rtlCol="0" anchor="b"/>
          <a:lstStyle>
            <a:lvl1pPr algn="r">
              <a:defRPr sz="1200"/>
            </a:lvl1pPr>
          </a:lstStyle>
          <a:p>
            <a:fld id="{7AADFEDE-4AAC-8F47-9C36-359729DD151A}" type="slidenum">
              <a:rPr lang="en-US" smtClean="0"/>
              <a:t>‹#›</a:t>
            </a:fld>
            <a:endParaRPr lang="en-US" dirty="0"/>
          </a:p>
        </p:txBody>
      </p:sp>
    </p:spTree>
    <p:extLst>
      <p:ext uri="{BB962C8B-B14F-4D97-AF65-F5344CB8AC3E}">
        <p14:creationId xmlns:p14="http://schemas.microsoft.com/office/powerpoint/2010/main" val="14453363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196850" y="0"/>
            <a:ext cx="6705600" cy="9340850"/>
          </a:xfrm>
        </p:spPr>
        <p:txBody>
          <a:bodyPr/>
          <a:lstStyle/>
          <a:p>
            <a:r>
              <a:rPr lang="en-US" sz="950" dirty="0"/>
              <a:t>God keeps His word! It seems like a long time ago that we read the covenant that God made with His people in Deuteronomy.  He had declared:</a:t>
            </a:r>
          </a:p>
          <a:p>
            <a:endParaRPr lang="en-US" sz="950" dirty="0"/>
          </a:p>
          <a:p>
            <a:pPr lvl="1"/>
            <a:r>
              <a:rPr lang="en-US" sz="950" dirty="0"/>
              <a:t>“But if you will not obey the voice of the Lord your God or be careful to do all his commandments and his statutes that I command you today, then all these </a:t>
            </a:r>
            <a:r>
              <a:rPr lang="en-US" sz="950" b="1" dirty="0"/>
              <a:t>curses </a:t>
            </a:r>
            <a:r>
              <a:rPr lang="en-US" sz="950" dirty="0"/>
              <a:t>shall come upon you and overtake you” (Deut. 28:15)  </a:t>
            </a:r>
            <a:r>
              <a:rPr lang="is-IS" sz="950" dirty="0"/>
              <a:t>… </a:t>
            </a:r>
            <a:r>
              <a:rPr lang="en-US" sz="950" dirty="0"/>
              <a:t>“The Lord will bring you and your king whom you set over you to a nation that neither you nor your fathers have known. And there you shall serve other gods of wood and stone. </a:t>
            </a:r>
            <a:r>
              <a:rPr lang="en-US" sz="950" b="1" baseline="30000" dirty="0"/>
              <a:t>37 </a:t>
            </a:r>
            <a:r>
              <a:rPr lang="en-US" sz="950" dirty="0"/>
              <a:t>And you shall become a horror, a proverb, and a byword among all the peoples where the Lord will lead you away” (Deut. 28:36-37).  Note: Continue reading 28:49-67, 64-68. </a:t>
            </a:r>
            <a:br>
              <a:rPr lang="en-US" sz="950" dirty="0"/>
            </a:br>
            <a:r>
              <a:rPr lang="en-US" sz="950" dirty="0"/>
              <a:t>  </a:t>
            </a:r>
          </a:p>
          <a:p>
            <a:r>
              <a:rPr lang="en-US" sz="950" dirty="0"/>
              <a:t>God had continually set before His people life and death, blessings and curses.  As we saw in 1 Kings, and we will see gain in 2 Kings, both Israel and Judah repeatedly stubbornly chose the curses that come with disobedience and the kingdom divides (as it will happen to us when we love to see it our own way).   </a:t>
            </a:r>
          </a:p>
          <a:p>
            <a:endParaRPr lang="en-US" sz="950" dirty="0"/>
          </a:p>
          <a:p>
            <a:pPr marL="171450" indent="-171450">
              <a:buFont typeface="Arial" charset="0"/>
              <a:buChar char="•"/>
            </a:pPr>
            <a:r>
              <a:rPr lang="en-US" sz="950" dirty="0"/>
              <a:t>The kingdom  divided in 1 Kings and it dissolves in 2 Kings.  Second Kings, like 1 Kings and 1 Chronicles can be really hard to follow.</a:t>
            </a:r>
          </a:p>
          <a:p>
            <a:pPr marL="171450" indent="-171450">
              <a:buFont typeface="Arial" charset="0"/>
              <a:buChar char="•"/>
            </a:pPr>
            <a:r>
              <a:rPr lang="en-US" sz="950" dirty="0"/>
              <a:t>As one person put it, “it will be   helpful to understand that the author of 2 Kings systematically traces the reigning monarchs of Israel and Judah, first by carrying one nation’s history forward then retracing the same period for he other nation.”</a:t>
            </a:r>
          </a:p>
          <a:p>
            <a:r>
              <a:rPr lang="en-US" sz="950" dirty="0"/>
              <a:t>       - The first ten chapters are about Israel</a:t>
            </a:r>
            <a:br>
              <a:rPr lang="en-US" sz="950" dirty="0"/>
            </a:br>
            <a:r>
              <a:rPr lang="en-US" sz="950" dirty="0"/>
              <a:t>       - Chapters 11-17 alternate between Judah and Israel, until Israel falls to Assyria in chapter 17.  </a:t>
            </a:r>
            <a:br>
              <a:rPr lang="en-US" sz="950" dirty="0"/>
            </a:br>
            <a:r>
              <a:rPr lang="en-US" sz="950" dirty="0"/>
              <a:t>       - Chapters 18-25, follows Judah and her kings until their deportation to Babylon (see PP timeline)</a:t>
            </a:r>
          </a:p>
          <a:p>
            <a:r>
              <a:rPr lang="en-US" sz="950" b="1" u="sng" dirty="0"/>
              <a:t>Chapters 1-10</a:t>
            </a:r>
          </a:p>
          <a:p>
            <a:pPr marL="171450" indent="-171450">
              <a:buFont typeface="Arial" charset="0"/>
              <a:buChar char="•"/>
            </a:pPr>
            <a:r>
              <a:rPr lang="en-US" sz="950" b="1" dirty="0"/>
              <a:t>Chapters 1: </a:t>
            </a:r>
            <a:r>
              <a:rPr lang="en-US" sz="950" dirty="0"/>
              <a:t>Ahab’s son and successor, King Ahaziah calls falls through he lattice of a roof and seeks help from a false god (</a:t>
            </a:r>
            <a:r>
              <a:rPr lang="en-US" sz="1000" dirty="0"/>
              <a:t>Baal-</a:t>
            </a:r>
            <a:r>
              <a:rPr lang="en-US" sz="1000" dirty="0" err="1"/>
              <a:t>zebub</a:t>
            </a:r>
            <a:r>
              <a:rPr lang="en-US" sz="1000" dirty="0"/>
              <a:t>, </a:t>
            </a:r>
            <a:r>
              <a:rPr lang="en-US" sz="950" dirty="0"/>
              <a:t>god of </a:t>
            </a:r>
            <a:r>
              <a:rPr lang="en-US" sz="950" dirty="0" err="1"/>
              <a:t>Ekron</a:t>
            </a:r>
            <a:r>
              <a:rPr lang="en-US" sz="950" dirty="0"/>
              <a:t>) and the Almighty sends Elijah instead.  Two groups of fifty men sent by the king are consumed by fire.  </a:t>
            </a:r>
            <a:r>
              <a:rPr lang="en-US" sz="950" dirty="0" err="1"/>
              <a:t>Elsiha</a:t>
            </a:r>
            <a:r>
              <a:rPr lang="en-US" sz="950" dirty="0"/>
              <a:t> is respected by the third group’s leader and they are spared and he pronounces death fro Ahaziah.  </a:t>
            </a:r>
          </a:p>
          <a:p>
            <a:pPr marL="171450" indent="-171450">
              <a:buFont typeface="Arial" charset="0"/>
              <a:buChar char="•"/>
            </a:pPr>
            <a:r>
              <a:rPr lang="en-US" sz="950" b="1" dirty="0"/>
              <a:t>Chapter 2: </a:t>
            </a:r>
            <a:r>
              <a:rPr lang="en-US" sz="950" dirty="0"/>
              <a:t>Elijah provides a miracle as he </a:t>
            </a:r>
            <a:r>
              <a:rPr lang="en-US" sz="1000" dirty="0"/>
              <a:t>Then Elijah ”took his cloak and rolled it up and struck the water (Jordan), and the water was parted to the one side and to the other, till the two of them could go over on dry ground” (2:8; see 2:14).  He </a:t>
            </a:r>
            <a:r>
              <a:rPr lang="en-US" sz="950" b="1" dirty="0"/>
              <a:t> is “taken” </a:t>
            </a:r>
            <a:r>
              <a:rPr lang="en-US" sz="950" dirty="0"/>
              <a:t>by a chariot of fire and horses and a whirlwind (like Enoch before him (Ge. 5:24).  “</a:t>
            </a:r>
            <a:r>
              <a:rPr lang="en-US" sz="1000" dirty="0"/>
              <a:t>And Elisha saw it and he cried</a:t>
            </a:r>
            <a:r>
              <a:rPr lang="is-IS" sz="1000" dirty="0"/>
              <a:t>…” (2:12).  </a:t>
            </a:r>
            <a:r>
              <a:rPr lang="en-US" sz="950" dirty="0"/>
              <a:t> The last few verses provide a story of respect as 42 boys are killed by a bear for insulting the prophet.  </a:t>
            </a:r>
          </a:p>
          <a:p>
            <a:r>
              <a:rPr lang="en-US" sz="950" b="1" u="sng" dirty="0"/>
              <a:t>Chapters 2-13 </a:t>
            </a:r>
            <a:r>
              <a:rPr lang="en-US" sz="950" dirty="0"/>
              <a:t>(Highlights form </a:t>
            </a:r>
            <a:r>
              <a:rPr lang="en-US" sz="950" dirty="0" err="1"/>
              <a:t>Elisha’a</a:t>
            </a:r>
            <a:r>
              <a:rPr lang="en-US" sz="950" dirty="0"/>
              <a:t> ministry):</a:t>
            </a:r>
          </a:p>
          <a:p>
            <a:pPr marL="228600" indent="-228600">
              <a:buFont typeface="+mj-lt"/>
              <a:buAutoNum type="arabicPeriod"/>
            </a:pPr>
            <a:r>
              <a:rPr lang="en-US" sz="950" dirty="0"/>
              <a:t>4:1-7: God fills empty jars with oil of a poor widow which she sold to pay her creditors and keep her two sons out of slavery.</a:t>
            </a:r>
          </a:p>
          <a:p>
            <a:pPr marL="228600" indent="-228600">
              <a:buFont typeface="+mj-lt"/>
              <a:buAutoNum type="arabicPeriod"/>
            </a:pPr>
            <a:r>
              <a:rPr lang="en-US" sz="950" dirty="0"/>
              <a:t>4:8-37: He asks God to grant a </a:t>
            </a:r>
            <a:r>
              <a:rPr lang="en-US" sz="950" dirty="0" err="1"/>
              <a:t>Shunnamite</a:t>
            </a:r>
            <a:r>
              <a:rPr lang="en-US" sz="950" dirty="0"/>
              <a:t> woman her wish for a child.  When the boy later dies, he raises him from the dead - in a rather unique way. </a:t>
            </a:r>
          </a:p>
          <a:p>
            <a:pPr marL="228600" indent="-228600">
              <a:buFont typeface="+mj-lt"/>
              <a:buAutoNum type="arabicPeriod"/>
            </a:pPr>
            <a:r>
              <a:rPr lang="en-US" sz="950" dirty="0"/>
              <a:t>4:38-44: He purifies bad stew and multiples loaves (just as Jesus would do in the feeding of the 5000).  </a:t>
            </a:r>
          </a:p>
          <a:p>
            <a:pPr marL="228600" indent="-228600">
              <a:buFont typeface="+mj-lt"/>
              <a:buAutoNum type="arabicPeriod"/>
            </a:pPr>
            <a:r>
              <a:rPr lang="en-US" sz="950" dirty="0"/>
              <a:t>5:1-19: He heals </a:t>
            </a:r>
            <a:r>
              <a:rPr lang="en-US" sz="950" dirty="0" err="1"/>
              <a:t>Naaman</a:t>
            </a:r>
            <a:r>
              <a:rPr lang="en-US" sz="950" dirty="0"/>
              <a:t>, an Aramean (area of Syria in the fertile crescent) captain of leprosy - immersing seven times in the Jordan.  The chapter ends with </a:t>
            </a:r>
            <a:r>
              <a:rPr lang="en-US" sz="950" dirty="0" err="1"/>
              <a:t>Gehazi</a:t>
            </a:r>
            <a:r>
              <a:rPr lang="en-US" sz="950" dirty="0"/>
              <a:t> (Elisha’s servant) </a:t>
            </a:r>
            <a:r>
              <a:rPr lang="en-US" sz="950" dirty="0" err="1"/>
              <a:t>tricken</a:t>
            </a:r>
            <a:r>
              <a:rPr lang="en-US" sz="950" dirty="0"/>
              <a:t> with leprosy because of deceit (for taking gifts from </a:t>
            </a:r>
            <a:r>
              <a:rPr lang="en-US" sz="950" dirty="0" err="1"/>
              <a:t>Naaman</a:t>
            </a:r>
            <a:r>
              <a:rPr lang="en-US" sz="950" dirty="0"/>
              <a:t>).   </a:t>
            </a:r>
          </a:p>
          <a:p>
            <a:pPr marL="228600" indent="-228600">
              <a:buFont typeface="+mj-lt"/>
              <a:buAutoNum type="arabicPeriod"/>
            </a:pPr>
            <a:r>
              <a:rPr lang="en-US" sz="950" dirty="0"/>
              <a:t>6:1-7: The ax head recovered by Elisha when he throws a twig into the water and the head floats to the top and is recovered.   </a:t>
            </a:r>
          </a:p>
          <a:p>
            <a:pPr marL="228600" indent="-228600">
              <a:buFont typeface="+mj-lt"/>
              <a:buAutoNum type="arabicPeriod"/>
            </a:pPr>
            <a:r>
              <a:rPr lang="en-US" sz="950" dirty="0"/>
              <a:t>6:8-23: After being protected by chariots of fire from the Syrians and striking the warriors with temporary blindness, he shows them mercy as Israel takes them captive in Samaria.</a:t>
            </a:r>
          </a:p>
          <a:p>
            <a:r>
              <a:rPr lang="en-US" sz="950" b="1" u="sng" dirty="0"/>
              <a:t>Chapter 8</a:t>
            </a:r>
            <a:r>
              <a:rPr lang="en-US" sz="950" dirty="0"/>
              <a:t> Israel never again at peace as we see in this chapter.  Elisha prophesies future conflict between Aram and Israel (v. 12), while Judah would struggle with Edom (22).  </a:t>
            </a:r>
          </a:p>
          <a:p>
            <a:r>
              <a:rPr lang="en-US" sz="950" b="1" u="sng" dirty="0"/>
              <a:t>Chapters 9-10</a:t>
            </a:r>
            <a:r>
              <a:rPr lang="en-US" sz="950" dirty="0"/>
              <a:t>: Relate the story of Jehu as Elisha anoints him as king over Israel.  However, Jehoram (Ahab’s son) was still on the throne.  But Jehu was God’s choice and his role was to destroy Ahab’s dynasty as prophesied in 1 Ki. 21:20-29.  Jehu assassinates King Jehoram and his nephew, Ahaziah (Judah).  By the end of Jehu’s reign he had accomplished his role, including the death of Jezebel as prophesied (1 Ki. 21:23; 2 Ki. 9:30-37).  Jehu also wiped put Baal worship but was “not careful to walk in the law of the Lord with all his heart” (10:31).  </a:t>
            </a:r>
          </a:p>
          <a:p>
            <a:r>
              <a:rPr lang="en-US" sz="950" b="1" u="sng" dirty="0"/>
              <a:t>Chapters 11-17</a:t>
            </a:r>
            <a:r>
              <a:rPr lang="en-US" sz="950" b="1" dirty="0"/>
              <a:t>: </a:t>
            </a:r>
            <a:r>
              <a:rPr lang="en-US" sz="950" dirty="0"/>
              <a:t>Alternate between Israel and Judah.  Ahab’s dynasty was dead in Israel so his daughter, </a:t>
            </a:r>
            <a:r>
              <a:rPr lang="en-US" sz="950" dirty="0" err="1"/>
              <a:t>Athaliah</a:t>
            </a:r>
            <a:r>
              <a:rPr lang="en-US" sz="950" dirty="0"/>
              <a:t> tries to seize the crown in Judah hoping to annihilate the line of David.  Ahaziah was her son so when he dies she moves in.  But the Lord intervenes and her grandson, Josiah is taken away by his aunt and hidden.  Kept safe </a:t>
            </a:r>
            <a:r>
              <a:rPr lang="en-US" sz="950" dirty="0" err="1"/>
              <a:t>dutrng</a:t>
            </a:r>
            <a:r>
              <a:rPr lang="en-US" sz="950" dirty="0"/>
              <a:t> </a:t>
            </a:r>
            <a:r>
              <a:rPr lang="en-US" sz="950" dirty="0" err="1"/>
              <a:t>Athaliah’s</a:t>
            </a:r>
            <a:r>
              <a:rPr lang="en-US" sz="950" dirty="0"/>
              <a:t> </a:t>
            </a:r>
            <a:r>
              <a:rPr lang="en-US" sz="950" dirty="0" err="1"/>
              <a:t>sizx</a:t>
            </a:r>
            <a:r>
              <a:rPr lang="en-US" sz="950" dirty="0"/>
              <a:t> year reign he is declared king at 7 years old.  The queen was executed (11).  </a:t>
            </a:r>
          </a:p>
          <a:p>
            <a:r>
              <a:rPr lang="en-US" sz="950" b="1" u="sng" dirty="0"/>
              <a:t>Chapter 12</a:t>
            </a:r>
            <a:r>
              <a:rPr lang="en-US" sz="950" dirty="0"/>
              <a:t>: </a:t>
            </a:r>
            <a:r>
              <a:rPr lang="en-US" sz="950" dirty="0" err="1"/>
              <a:t>Joash’s</a:t>
            </a:r>
            <a:r>
              <a:rPr lang="en-US" sz="950" dirty="0"/>
              <a:t> reign begins a period of 100 years in Judah (four kings - </a:t>
            </a:r>
            <a:r>
              <a:rPr lang="en-US" sz="950" i="1" dirty="0" err="1"/>
              <a:t>Joash</a:t>
            </a:r>
            <a:r>
              <a:rPr lang="en-US" sz="950" i="1" dirty="0"/>
              <a:t>, </a:t>
            </a:r>
            <a:r>
              <a:rPr lang="en-US" sz="950" i="1" dirty="0" err="1"/>
              <a:t>Amaziah</a:t>
            </a:r>
            <a:r>
              <a:rPr lang="en-US" sz="950" i="1" dirty="0"/>
              <a:t>, Uzziah </a:t>
            </a:r>
            <a:r>
              <a:rPr lang="en-US" sz="950" dirty="0"/>
              <a:t>and </a:t>
            </a:r>
            <a:r>
              <a:rPr lang="en-US" sz="950" i="1" dirty="0"/>
              <a:t>Jotham</a:t>
            </a:r>
            <a:r>
              <a:rPr lang="en-US" sz="950" dirty="0"/>
              <a:t>) who were good and righteous kings.  He dies at the hands of assassins and his son </a:t>
            </a:r>
            <a:r>
              <a:rPr lang="en-US" sz="950" i="1" dirty="0" err="1"/>
              <a:t>Amaziah</a:t>
            </a:r>
            <a:r>
              <a:rPr lang="en-US" sz="950" dirty="0"/>
              <a:t> takes the throne.  </a:t>
            </a:r>
          </a:p>
          <a:p>
            <a:r>
              <a:rPr lang="en-US" sz="950" b="1" u="sng" dirty="0"/>
              <a:t>Chapters 13-17: </a:t>
            </a:r>
            <a:r>
              <a:rPr lang="en-US" sz="950" dirty="0"/>
              <a:t>The reigns shift from kingdom to kingdom, as follows: </a:t>
            </a:r>
            <a:r>
              <a:rPr lang="en-US" sz="950" dirty="0" err="1"/>
              <a:t>Jehohaz</a:t>
            </a:r>
            <a:r>
              <a:rPr lang="en-US" sz="950" dirty="0"/>
              <a:t> (13:1-9).  </a:t>
            </a:r>
            <a:r>
              <a:rPr lang="en-US" sz="950" dirty="0" err="1"/>
              <a:t>Jehohash</a:t>
            </a:r>
            <a:r>
              <a:rPr lang="en-US" sz="950" dirty="0"/>
              <a:t> (13:10-13); </a:t>
            </a:r>
            <a:r>
              <a:rPr lang="en-US" sz="950" i="1" dirty="0" err="1"/>
              <a:t>Amaziah</a:t>
            </a:r>
            <a:r>
              <a:rPr lang="en-US" sz="950" i="1" dirty="0"/>
              <a:t>* (14:1-14); </a:t>
            </a:r>
            <a:r>
              <a:rPr lang="en-US" sz="950" dirty="0"/>
              <a:t>Jereboam II (14:23-29); </a:t>
            </a:r>
            <a:r>
              <a:rPr lang="en-US" sz="950" i="1" dirty="0"/>
              <a:t>Azariah (Uzziah)* (15:1-17); </a:t>
            </a:r>
            <a:r>
              <a:rPr lang="en-US" sz="950" dirty="0"/>
              <a:t>Zechariah, </a:t>
            </a:r>
            <a:r>
              <a:rPr lang="en-US" sz="950" dirty="0" err="1"/>
              <a:t>Shallum</a:t>
            </a:r>
            <a:r>
              <a:rPr lang="en-US" sz="950" dirty="0"/>
              <a:t> and </a:t>
            </a:r>
            <a:r>
              <a:rPr lang="en-US" sz="950" dirty="0" err="1"/>
              <a:t>Menahem</a:t>
            </a:r>
            <a:r>
              <a:rPr lang="en-US" sz="950" dirty="0"/>
              <a:t> (15:8-22); </a:t>
            </a:r>
            <a:r>
              <a:rPr lang="en-US" sz="950" dirty="0" err="1"/>
              <a:t>Pekahiah</a:t>
            </a:r>
            <a:r>
              <a:rPr lang="en-US" sz="950" dirty="0"/>
              <a:t> and </a:t>
            </a:r>
            <a:r>
              <a:rPr lang="en-US" sz="950" dirty="0" err="1"/>
              <a:t>Pekah</a:t>
            </a:r>
            <a:r>
              <a:rPr lang="en-US" sz="950" dirty="0"/>
              <a:t> (15:23-31); </a:t>
            </a:r>
            <a:r>
              <a:rPr lang="en-US" sz="950" i="1" dirty="0"/>
              <a:t>Jotham* (15:32-38); </a:t>
            </a:r>
            <a:r>
              <a:rPr lang="en-US" sz="950" i="1" dirty="0" err="1"/>
              <a:t>Ahaz</a:t>
            </a:r>
            <a:r>
              <a:rPr lang="en-US" sz="950" i="1" dirty="0"/>
              <a:t> (16:1-20); </a:t>
            </a:r>
            <a:r>
              <a:rPr lang="en-US" sz="950" dirty="0"/>
              <a:t>Hoshea (17:1-41).  </a:t>
            </a:r>
            <a:endParaRPr lang="en-US" sz="950" b="1" u="sng" dirty="0"/>
          </a:p>
          <a:p>
            <a:r>
              <a:rPr lang="en-US" sz="950" b="1" u="sng" dirty="0"/>
              <a:t>Chapters 18-20</a:t>
            </a:r>
            <a:r>
              <a:rPr lang="en-US" sz="950" dirty="0"/>
              <a:t>: </a:t>
            </a:r>
            <a:r>
              <a:rPr lang="en-US" sz="950" i="1" dirty="0"/>
              <a:t>Hezekiah* - </a:t>
            </a:r>
            <a:r>
              <a:rPr lang="en-US" sz="950" dirty="0"/>
              <a:t>God adds fifteen years to his life (20:6).  However, his pride gets him in trouble when he reveals too much to visitors from Babylon.  </a:t>
            </a:r>
          </a:p>
          <a:p>
            <a:r>
              <a:rPr lang="en-US" sz="950" b="1" u="sng" dirty="0"/>
              <a:t>Chapter 21:1-18</a:t>
            </a:r>
            <a:r>
              <a:rPr lang="en-US" sz="950" dirty="0"/>
              <a:t>: Manasseh He may have been the worst of all kings - Israel and Judah.  For all his evil, he does appear to repent at the end of his life (2 Chr. 33)</a:t>
            </a:r>
          </a:p>
          <a:p>
            <a:r>
              <a:rPr lang="en-US" sz="950" b="1" u="sng" dirty="0"/>
              <a:t>Chapter 21:19-26:</a:t>
            </a:r>
            <a:r>
              <a:rPr lang="en-US" sz="950" dirty="0"/>
              <a:t> Amnon - Manasseh’s son killed by his own officials.  </a:t>
            </a:r>
          </a:p>
          <a:p>
            <a:r>
              <a:rPr lang="en-US" sz="950" b="1" u="sng" dirty="0"/>
              <a:t>Chapter 22-23:30:  </a:t>
            </a:r>
            <a:r>
              <a:rPr lang="en-US" sz="950" dirty="0"/>
              <a:t>Judah’s last good king, Josiah - he grieved at how far they had drifted from God’s standards and no one did more to restore those then did Josiah (see 23:25).  </a:t>
            </a:r>
          </a:p>
          <a:p>
            <a:r>
              <a:rPr lang="en-US" sz="950" b="1" u="sng" dirty="0"/>
              <a:t>Chapter 23:31-25:30)</a:t>
            </a:r>
            <a:r>
              <a:rPr lang="en-US" sz="950" dirty="0"/>
              <a:t> - Let it suffice that Judah had four more kings over the next twenty-two years before falling into the hands of the Babylonians (</a:t>
            </a:r>
            <a:r>
              <a:rPr lang="en-US" sz="950" dirty="0" err="1"/>
              <a:t>Hehohaz</a:t>
            </a:r>
            <a:r>
              <a:rPr lang="en-US" sz="950" dirty="0"/>
              <a:t>, </a:t>
            </a:r>
            <a:r>
              <a:rPr lang="en-US" sz="950" dirty="0" err="1"/>
              <a:t>Jejohakim</a:t>
            </a:r>
            <a:r>
              <a:rPr lang="en-US" sz="950" dirty="0"/>
              <a:t>,, Jehoachin, and Zedekiah - while under bondage).  It was during Zedekiah’s reign that Nebuchadnezzar broke through the walls of Jerusalem.  </a:t>
            </a:r>
            <a:br>
              <a:rPr lang="en-US" sz="950" b="1" u="sng" dirty="0"/>
            </a:br>
            <a:endParaRPr lang="en-US" sz="950" b="1" u="sng" dirty="0"/>
          </a:p>
          <a:p>
            <a:pPr marL="171450" indent="-171450">
              <a:buFont typeface="Arial" charset="0"/>
              <a:buChar char="•"/>
            </a:pPr>
            <a:endParaRPr lang="en-US" sz="950" b="1" dirty="0"/>
          </a:p>
          <a:p>
            <a:endParaRPr lang="en-US" sz="950" dirty="0"/>
          </a:p>
          <a:p>
            <a:endParaRPr lang="en-US" sz="950" dirty="0"/>
          </a:p>
        </p:txBody>
      </p:sp>
    </p:spTree>
    <p:extLst>
      <p:ext uri="{BB962C8B-B14F-4D97-AF65-F5344CB8AC3E}">
        <p14:creationId xmlns:p14="http://schemas.microsoft.com/office/powerpoint/2010/main" val="15799486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9E2C24-1099-8B48-A5D1-8E89D0F2DEB1}" type="slidenum">
              <a:rPr lang="en-US" smtClean="0"/>
              <a:t>15</a:t>
            </a:fld>
            <a:endParaRPr lang="en-US"/>
          </a:p>
        </p:txBody>
      </p:sp>
    </p:spTree>
    <p:extLst>
      <p:ext uri="{BB962C8B-B14F-4D97-AF65-F5344CB8AC3E}">
        <p14:creationId xmlns:p14="http://schemas.microsoft.com/office/powerpoint/2010/main" val="17776429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9E2C24-1099-8B48-A5D1-8E89D0F2DEB1}" type="slidenum">
              <a:rPr lang="en-US" smtClean="0"/>
              <a:t>17</a:t>
            </a:fld>
            <a:endParaRPr lang="en-US" dirty="0"/>
          </a:p>
        </p:txBody>
      </p:sp>
    </p:spTree>
    <p:extLst>
      <p:ext uri="{BB962C8B-B14F-4D97-AF65-F5344CB8AC3E}">
        <p14:creationId xmlns:p14="http://schemas.microsoft.com/office/powerpoint/2010/main" val="13941249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2000" dirty="0"/>
          </a:p>
        </p:txBody>
      </p:sp>
      <p:sp>
        <p:nvSpPr>
          <p:cNvPr id="4" name="Slide Number Placeholder 3"/>
          <p:cNvSpPr>
            <a:spLocks noGrp="1"/>
          </p:cNvSpPr>
          <p:nvPr>
            <p:ph type="sldNum" sz="quarter" idx="5"/>
          </p:nvPr>
        </p:nvSpPr>
        <p:spPr/>
        <p:txBody>
          <a:bodyPr/>
          <a:lstStyle/>
          <a:p>
            <a:fld id="{509E2C24-1099-8B48-A5D1-8E89D0F2DEB1}" type="slidenum">
              <a:rPr lang="en-US" smtClean="0"/>
              <a:t>18</a:t>
            </a:fld>
            <a:endParaRPr lang="en-US" dirty="0"/>
          </a:p>
        </p:txBody>
      </p:sp>
    </p:spTree>
    <p:extLst>
      <p:ext uri="{BB962C8B-B14F-4D97-AF65-F5344CB8AC3E}">
        <p14:creationId xmlns:p14="http://schemas.microsoft.com/office/powerpoint/2010/main" val="6314810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9E2C24-1099-8B48-A5D1-8E89D0F2DEB1}" type="slidenum">
              <a:rPr lang="en-US" smtClean="0"/>
              <a:t>19</a:t>
            </a:fld>
            <a:endParaRPr lang="en-US" dirty="0"/>
          </a:p>
        </p:txBody>
      </p:sp>
    </p:spTree>
    <p:extLst>
      <p:ext uri="{BB962C8B-B14F-4D97-AF65-F5344CB8AC3E}">
        <p14:creationId xmlns:p14="http://schemas.microsoft.com/office/powerpoint/2010/main" val="30990384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AADFEDE-4AAC-8F47-9C36-359729DD151A}" type="slidenum">
              <a:rPr lang="en-US" smtClean="0"/>
              <a:t>20</a:t>
            </a:fld>
            <a:endParaRPr lang="en-US" dirty="0"/>
          </a:p>
        </p:txBody>
      </p:sp>
    </p:spTree>
    <p:extLst>
      <p:ext uri="{BB962C8B-B14F-4D97-AF65-F5344CB8AC3E}">
        <p14:creationId xmlns:p14="http://schemas.microsoft.com/office/powerpoint/2010/main" val="29022815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93738" y="28575"/>
            <a:ext cx="5813425" cy="4359275"/>
          </a:xfrm>
        </p:spPr>
      </p:sp>
      <p:sp>
        <p:nvSpPr>
          <p:cNvPr id="3" name="Notes Placeholder 2"/>
          <p:cNvSpPr>
            <a:spLocks noGrp="1"/>
          </p:cNvSpPr>
          <p:nvPr>
            <p:ph type="body" idx="1"/>
          </p:nvPr>
        </p:nvSpPr>
        <p:spPr>
          <a:xfrm>
            <a:off x="120650" y="4479925"/>
            <a:ext cx="6781799" cy="4784725"/>
          </a:xfrm>
        </p:spPr>
        <p:txBody>
          <a:bodyPr/>
          <a:lstStyle/>
          <a:p>
            <a:r>
              <a:rPr lang="en-US" sz="950" dirty="0"/>
              <a:t>The second book of Kings begins where the first one leaves off - with rebellion, idolatry and death (1:1-3).  One would do good to revisit the covenant made between God and His people in Deuteronomy Chapter 28 (Vv. 15, 36-37, 49-57, 64-68).  God had set before His people life and death, blessing and curses.  Unfortunately both Israel and Judah repeatedly and stubbornly chose the curses.  The kingdom divides in 1 Kings and becomes dissolved in the second book.  With minor exceptions in the south, one chapter after another led the people further and further from righteousness that had once united the nation under God.  Chapter 1-10 emphasizes the northern kingdom (Israel) with not even one righteous king.  Chapter 11-17 bounces between the two kingdoms.  Jehu is anointed by Elisha as king of Israel and he kills the kings in Judah and Israel.  In the north Ahab’s evil dynasty ends and his daughter,  Athaliah declares herself queen and moves to slaughter the heirs of David in the south (11).  However the dynasty is preserved when Joash is hidden by his aunt Jeosheba.  Later Athaliah is executed and Joash is anointed king at the ripe old age of seven (7).  For the next 100 years Judah continues with four decent kings - Joash, Amaziah, Azariab (Uzziah), and Jotham.  Hoshea is the last king in the north before they are deported to Assyria where they go into captivity about 722 BC. (17:7-17), some 136 years before Judah goes into Babylonian captivity.  With the northern kingdom now fallen, chapters 18-25 provide the history of the final days of Judah with a few brief rests of spiritual renewal and vitality.  Hezekiah was the king when Israel was captured by the Assyrians and he purged the lands of idols and is well known for asking for and receiving an additional fifteen years of life (20:6).  After two bad kings, Manasseh and Amnon, Josiah is Judah’s last good king and is renown for reestablishing the law, bringing back the Passover, “and before him there is no king like him who turned to the Lord with all his heart and with all his soul and all his might</a:t>
            </a:r>
            <a:r>
              <a:rPr lang="is-IS" sz="950" dirty="0"/>
              <a:t>…nor did any like him arise after him” (23:25).  Four bad kings: Jehoahaz, Jehoakim, Jehoachin, and Zedekiah, precede the heavy judgment of God when J</a:t>
            </a:r>
            <a:r>
              <a:rPr lang="en-US" sz="950" dirty="0"/>
              <a:t>u</a:t>
            </a:r>
            <a:r>
              <a:rPr lang="is-IS" sz="950" dirty="0"/>
              <a:t>dah is deported tp Babylon in 586 BC.  Nebuchanezzar destroys Jerusalem, the temple is dismantled and the gold is carried away to Babylon.  Even in captivity God preserves His people as Jehoachin is taken out of prison and is given a seat of honor at the king’s table (25:27-30).  While in captivity (70 years) Daniel and Ezekiel prophesy during this period.  </a:t>
            </a:r>
          </a:p>
          <a:p>
            <a:endParaRPr lang="is-IS" sz="950" dirty="0"/>
          </a:p>
          <a:p>
            <a:r>
              <a:rPr lang="is-IS" sz="950" dirty="0"/>
              <a:t>Apppication:</a:t>
            </a:r>
          </a:p>
          <a:p>
            <a:pPr marL="685800" lvl="1" indent="-228600">
              <a:buFont typeface="+mj-lt"/>
              <a:buAutoNum type="arabicPeriod"/>
            </a:pPr>
            <a:r>
              <a:rPr lang="is-IS" sz="950" dirty="0"/>
              <a:t>Think about it: What do the prophets teach us?</a:t>
            </a:r>
          </a:p>
          <a:p>
            <a:pPr marL="685800" lvl="1" indent="-228600">
              <a:buFont typeface="+mj-lt"/>
              <a:buAutoNum type="arabicPeriod"/>
            </a:pPr>
            <a:r>
              <a:rPr lang="en-US" sz="950" dirty="0"/>
              <a:t>T</a:t>
            </a:r>
            <a:r>
              <a:rPr lang="is-IS" sz="950" dirty="0"/>
              <a:t>hink about it: What do the evil kings teach us?</a:t>
            </a:r>
          </a:p>
          <a:p>
            <a:pPr marL="685800" lvl="1" indent="-228600">
              <a:buFont typeface="+mj-lt"/>
              <a:buAutoNum type="arabicPeriod"/>
            </a:pPr>
            <a:r>
              <a:rPr lang="is-IS" sz="950" dirty="0"/>
              <a:t>Think about it: What do the good kings teach us?</a:t>
            </a:r>
          </a:p>
          <a:p>
            <a:pPr marL="685800" lvl="1" indent="-228600">
              <a:buFont typeface="+mj-lt"/>
              <a:buAutoNum type="arabicPeriod"/>
            </a:pPr>
            <a:r>
              <a:rPr lang="is-IS" sz="950" dirty="0"/>
              <a:t>Think abut it: Do you think God was fair in His judgments? </a:t>
            </a:r>
          </a:p>
          <a:p>
            <a:pPr marL="685800" lvl="1" indent="-228600">
              <a:buFont typeface="+mj-lt"/>
              <a:buAutoNum type="arabicPeriod"/>
            </a:pPr>
            <a:r>
              <a:rPr lang="is-IS" sz="950" dirty="0"/>
              <a:t>Think about it: Paryer is powerful; ask Hezekiah.  </a:t>
            </a:r>
          </a:p>
          <a:p>
            <a:pPr marL="685800" lvl="1" indent="-228600">
              <a:buFont typeface="+mj-lt"/>
              <a:buAutoNum type="arabicPeriod"/>
            </a:pPr>
            <a:endParaRPr lang="is-IS" sz="950" dirty="0"/>
          </a:p>
          <a:p>
            <a:r>
              <a:rPr lang="is-IS" sz="950" dirty="0"/>
              <a:t>Key thought: God keeps His word! Whatever a man sows he will reap (Gal. 6:7-8).  Have we learned anything about how God deals with sin and rebellion? Can you see God’s patience </a:t>
            </a:r>
            <a:r>
              <a:rPr lang="is-IS" sz="900" dirty="0"/>
              <a:t>and loving mercy in the Kings? </a:t>
            </a:r>
            <a:endParaRPr lang="en-US" sz="900" dirty="0"/>
          </a:p>
        </p:txBody>
      </p:sp>
      <p:sp>
        <p:nvSpPr>
          <p:cNvPr id="4" name="Slide Number Placeholder 3"/>
          <p:cNvSpPr>
            <a:spLocks noGrp="1"/>
          </p:cNvSpPr>
          <p:nvPr>
            <p:ph type="sldNum" sz="quarter" idx="10"/>
          </p:nvPr>
        </p:nvSpPr>
        <p:spPr/>
        <p:txBody>
          <a:bodyPr/>
          <a:lstStyle/>
          <a:p>
            <a:fld id="{7AADFEDE-4AAC-8F47-9C36-359729DD151A}" type="slidenum">
              <a:rPr lang="en-US" smtClean="0"/>
              <a:t>2</a:t>
            </a:fld>
            <a:endParaRPr lang="en-US" dirty="0"/>
          </a:p>
        </p:txBody>
      </p:sp>
    </p:spTree>
    <p:extLst>
      <p:ext uri="{BB962C8B-B14F-4D97-AF65-F5344CB8AC3E}">
        <p14:creationId xmlns:p14="http://schemas.microsoft.com/office/powerpoint/2010/main" val="8182085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592138"/>
            <a:ext cx="5892800" cy="4419600"/>
          </a:xfrm>
          <a:solidFill>
            <a:srgbClr val="FFFF00"/>
          </a:solidFill>
        </p:spPr>
      </p:sp>
      <p:sp>
        <p:nvSpPr>
          <p:cNvPr id="3" name="Notes Placeholder 2"/>
          <p:cNvSpPr>
            <a:spLocks noGrp="1"/>
          </p:cNvSpPr>
          <p:nvPr>
            <p:ph type="body" idx="1"/>
          </p:nvPr>
        </p:nvSpPr>
        <p:spPr>
          <a:xfrm>
            <a:off x="425451" y="5226050"/>
            <a:ext cx="5964238" cy="3455988"/>
          </a:xfrm>
        </p:spPr>
        <p:txBody>
          <a:bodyPr/>
          <a:lstStyle/>
          <a:p>
            <a:endParaRPr lang="en-US" dirty="0"/>
          </a:p>
        </p:txBody>
      </p:sp>
      <p:sp>
        <p:nvSpPr>
          <p:cNvPr id="4" name="Slide Number Placeholder 3"/>
          <p:cNvSpPr>
            <a:spLocks noGrp="1"/>
          </p:cNvSpPr>
          <p:nvPr>
            <p:ph type="sldNum" sz="quarter" idx="10"/>
          </p:nvPr>
        </p:nvSpPr>
        <p:spPr/>
        <p:txBody>
          <a:bodyPr/>
          <a:lstStyle/>
          <a:p>
            <a:fld id="{86E33552-28B7-9F48-96EF-6F521705AA6A}" type="slidenum">
              <a:rPr lang="en-US" smtClean="0"/>
              <a:t>3</a:t>
            </a:fld>
            <a:endParaRPr lang="en-US" dirty="0"/>
          </a:p>
        </p:txBody>
      </p:sp>
    </p:spTree>
    <p:extLst>
      <p:ext uri="{BB962C8B-B14F-4D97-AF65-F5344CB8AC3E}">
        <p14:creationId xmlns:p14="http://schemas.microsoft.com/office/powerpoint/2010/main" val="15288158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1C61D23-DFF2-4156-86B1-869FDB8D0869}" type="slidenum">
              <a:rPr lang="en-US"/>
              <a:pPr/>
              <a:t>4</a:t>
            </a:fld>
            <a:endParaRPr lang="en-US" dirty="0"/>
          </a:p>
        </p:txBody>
      </p:sp>
      <p:sp>
        <p:nvSpPr>
          <p:cNvPr id="25602" name="Rectangle 2"/>
          <p:cNvSpPr>
            <a:spLocks noGrp="1" noRot="1" noChangeAspect="1" noChangeArrowheads="1" noTextEdit="1"/>
          </p:cNvSpPr>
          <p:nvPr>
            <p:ph type="sldImg"/>
          </p:nvPr>
        </p:nvSpPr>
        <p:spPr>
          <a:xfrm>
            <a:off x="158750" y="703263"/>
            <a:ext cx="6843713" cy="5132387"/>
          </a:xfrm>
          <a:ln/>
        </p:spPr>
      </p:sp>
      <p:sp>
        <p:nvSpPr>
          <p:cNvPr id="25603"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8909231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63E7A96-B024-4D46-981B-88F40BF0A6FC}" type="slidenum">
              <a:rPr lang="en-US" smtClean="0"/>
              <a:t>9</a:t>
            </a:fld>
            <a:endParaRPr lang="en-US" dirty="0"/>
          </a:p>
        </p:txBody>
      </p:sp>
    </p:spTree>
    <p:extLst>
      <p:ext uri="{BB962C8B-B14F-4D97-AF65-F5344CB8AC3E}">
        <p14:creationId xmlns:p14="http://schemas.microsoft.com/office/powerpoint/2010/main" val="11344467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63E7A96-B024-4D46-981B-88F40BF0A6FC}" type="slidenum">
              <a:rPr lang="en-US" smtClean="0"/>
              <a:t>10</a:t>
            </a:fld>
            <a:endParaRPr lang="en-US" dirty="0"/>
          </a:p>
        </p:txBody>
      </p:sp>
    </p:spTree>
    <p:extLst>
      <p:ext uri="{BB962C8B-B14F-4D97-AF65-F5344CB8AC3E}">
        <p14:creationId xmlns:p14="http://schemas.microsoft.com/office/powerpoint/2010/main" val="19640242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A91C17C-C574-5A4E-8C31-A3BBF30A1AB0}" type="slidenum">
              <a:rPr lang="en-US" smtClean="0"/>
              <a:t>11</a:t>
            </a:fld>
            <a:endParaRPr lang="en-US" dirty="0"/>
          </a:p>
        </p:txBody>
      </p:sp>
    </p:spTree>
    <p:extLst>
      <p:ext uri="{BB962C8B-B14F-4D97-AF65-F5344CB8AC3E}">
        <p14:creationId xmlns:p14="http://schemas.microsoft.com/office/powerpoint/2010/main" val="10443892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93738" y="28575"/>
            <a:ext cx="5813425" cy="4359275"/>
          </a:xfrm>
        </p:spPr>
      </p:sp>
      <p:sp>
        <p:nvSpPr>
          <p:cNvPr id="3" name="Notes Placeholder 2"/>
          <p:cNvSpPr>
            <a:spLocks noGrp="1"/>
          </p:cNvSpPr>
          <p:nvPr>
            <p:ph type="body" idx="1"/>
          </p:nvPr>
        </p:nvSpPr>
        <p:spPr>
          <a:xfrm>
            <a:off x="120650" y="4479925"/>
            <a:ext cx="6781799" cy="4784725"/>
          </a:xfrm>
        </p:spPr>
        <p:txBody>
          <a:bodyPr/>
          <a:lstStyle/>
          <a:p>
            <a:r>
              <a:rPr lang="en-US" sz="950" dirty="0"/>
              <a:t>The second book of Kings begins where the first one leaves off - with rebellion, idolatry and death (1:1-3).  One would do good to revisit the covenant made between God and His people in Deuteronomy Chapter 28 (Vv. 15, 36-37, 49-57, 64-68).  God had set before His people life and death, blessing and curses.  Unfortunately both Israel and Judah repeatedly and stubbornly chose the curses.  The kingdom divides in 1 Kings and becomes dissolved in the second book.  With minor exceptions in the south, one chapter after another led the people further and further from righteousness that had once united the nation under God.  Chapter 1-10 emphasizes the northern kingdom (Israel) with not even one righteous king.  Chapter 11-17 bounces between the two kingdoms.  Jehu is anointed by Elisha as king of Israel and he kills the kings in Judah and Israel.  In the north Ahab’s evil dynasty ends and his daughter,  Athaliah declares herself queen and moves to slaughter the heirs of David in the south (11).  However the dynasty is preserved when Joash is hidden by his aunt Jeosheba.  Later Athaliah is executed and Joash is anointed king at the ripe old age of seven (7).  For the next 100 years Judah continues with four decent kings - Joash, Amaziah, Azariab (Uzziah), and Jotham.  Hoshea is the last king in the north before they are deported to Assyria where they go into captivity about 722 BC. (17:7-17), some 136 years before Judah goes into Babylonian captivity.  With the northern kingdom now fallen, chapters 18-25 provide the history of the final days of Judah with a few brief rests of spiritual renewal and vitality.  Hezekiah was the king when Israel was captured by the Assyrians and he purged the lands of idols and is well known for asking for and receiving an additional fifteen years of life (20:6).  After two bad kings, Manasseh and Amnon, Josiah is Judah’s last good king and is renown for reestablishing the law, bringing back the Passover, “and before him there is no king like him who turned to the Lord with all his heart and with all his soul and all his might</a:t>
            </a:r>
            <a:r>
              <a:rPr lang="is-IS" sz="950" dirty="0"/>
              <a:t>…nor did any like him arise after him” (23:25).  Four bad kings: Jehoahaz, Jehoakim, Jehoachin, and Zedekiah, precede the heavy judgment of God when J</a:t>
            </a:r>
            <a:r>
              <a:rPr lang="en-US" sz="950" dirty="0"/>
              <a:t>u</a:t>
            </a:r>
            <a:r>
              <a:rPr lang="is-IS" sz="950" dirty="0"/>
              <a:t>dah is deported tp Babylon in 586 BC.  Nebuchanezzar destroys Jerusalem, the temple is dismantled and the gold is carried away to Babylon.  Even in captivity God preserves His people as Jehoachin is taken out of prison and is given a seat of honor at the king’s table (25:27-30).  While in captivity (70 years) Daniel and Ezekiel prophesy during this period.  </a:t>
            </a:r>
          </a:p>
          <a:p>
            <a:endParaRPr lang="is-IS" sz="950" dirty="0"/>
          </a:p>
          <a:p>
            <a:r>
              <a:rPr lang="is-IS" sz="950" dirty="0"/>
              <a:t>Apppication:</a:t>
            </a:r>
          </a:p>
          <a:p>
            <a:pPr marL="685800" lvl="1" indent="-228600">
              <a:buFont typeface="+mj-lt"/>
              <a:buAutoNum type="arabicPeriod"/>
            </a:pPr>
            <a:r>
              <a:rPr lang="is-IS" sz="950" dirty="0"/>
              <a:t>Think about it: What do the prophets teach us?</a:t>
            </a:r>
          </a:p>
          <a:p>
            <a:pPr marL="685800" lvl="1" indent="-228600">
              <a:buFont typeface="+mj-lt"/>
              <a:buAutoNum type="arabicPeriod"/>
            </a:pPr>
            <a:r>
              <a:rPr lang="en-US" sz="950" dirty="0"/>
              <a:t>T</a:t>
            </a:r>
            <a:r>
              <a:rPr lang="is-IS" sz="950" dirty="0"/>
              <a:t>hink about it: What do the evil kings teach us?</a:t>
            </a:r>
          </a:p>
          <a:p>
            <a:pPr marL="685800" lvl="1" indent="-228600">
              <a:buFont typeface="+mj-lt"/>
              <a:buAutoNum type="arabicPeriod"/>
            </a:pPr>
            <a:r>
              <a:rPr lang="is-IS" sz="950" dirty="0"/>
              <a:t>Think about it: What do the good kings teach us?</a:t>
            </a:r>
          </a:p>
          <a:p>
            <a:pPr marL="685800" lvl="1" indent="-228600">
              <a:buFont typeface="+mj-lt"/>
              <a:buAutoNum type="arabicPeriod"/>
            </a:pPr>
            <a:r>
              <a:rPr lang="is-IS" sz="950" dirty="0"/>
              <a:t>Think abut it: Do you think God was fair in His judgments? </a:t>
            </a:r>
          </a:p>
          <a:p>
            <a:pPr marL="685800" lvl="1" indent="-228600">
              <a:buFont typeface="+mj-lt"/>
              <a:buAutoNum type="arabicPeriod"/>
            </a:pPr>
            <a:r>
              <a:rPr lang="is-IS" sz="950" dirty="0"/>
              <a:t>Think about it: Paryer is powerful; ask Hezekiah.  </a:t>
            </a:r>
          </a:p>
          <a:p>
            <a:pPr marL="685800" lvl="1" indent="-228600">
              <a:buFont typeface="+mj-lt"/>
              <a:buAutoNum type="arabicPeriod"/>
            </a:pPr>
            <a:endParaRPr lang="is-IS" sz="950" dirty="0"/>
          </a:p>
          <a:p>
            <a:r>
              <a:rPr lang="is-IS" sz="950" dirty="0"/>
              <a:t>Key thought: God keeps His word! Whatever a man sows he will reap (Gal. 6:7-8).  Have we learned anything about how God deals with sin and rebellion? Can you see God’s patience </a:t>
            </a:r>
            <a:r>
              <a:rPr lang="is-IS" sz="900" dirty="0"/>
              <a:t>and loving mercy in the Kings? </a:t>
            </a:r>
            <a:endParaRPr lang="en-US" sz="900" dirty="0"/>
          </a:p>
        </p:txBody>
      </p:sp>
      <p:sp>
        <p:nvSpPr>
          <p:cNvPr id="4" name="Slide Number Placeholder 3"/>
          <p:cNvSpPr>
            <a:spLocks noGrp="1"/>
          </p:cNvSpPr>
          <p:nvPr>
            <p:ph type="sldNum" sz="quarter" idx="10"/>
          </p:nvPr>
        </p:nvSpPr>
        <p:spPr/>
        <p:txBody>
          <a:bodyPr/>
          <a:lstStyle/>
          <a:p>
            <a:fld id="{7AADFEDE-4AAC-8F47-9C36-359729DD151A}" type="slidenum">
              <a:rPr lang="en-US" smtClean="0"/>
              <a:t>12</a:t>
            </a:fld>
            <a:endParaRPr lang="en-US" dirty="0"/>
          </a:p>
        </p:txBody>
      </p:sp>
    </p:spTree>
    <p:extLst>
      <p:ext uri="{BB962C8B-B14F-4D97-AF65-F5344CB8AC3E}">
        <p14:creationId xmlns:p14="http://schemas.microsoft.com/office/powerpoint/2010/main" val="11263063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8275" y="687388"/>
            <a:ext cx="4222750" cy="316706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ADFEDE-4AAC-8F47-9C36-359729DD151A}" type="slidenum">
              <a:rPr lang="en-US" smtClean="0"/>
              <a:t>14</a:t>
            </a:fld>
            <a:endParaRPr lang="en-US" dirty="0"/>
          </a:p>
        </p:txBody>
      </p:sp>
    </p:spTree>
    <p:extLst>
      <p:ext uri="{BB962C8B-B14F-4D97-AF65-F5344CB8AC3E}">
        <p14:creationId xmlns:p14="http://schemas.microsoft.com/office/powerpoint/2010/main" val="4456238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a:t>Click to edit Master title style</a:t>
            </a:r>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a:t>Click to edit Master subtitle style</a:t>
            </a:r>
          </a:p>
        </p:txBody>
      </p:sp>
      <p:sp>
        <p:nvSpPr>
          <p:cNvPr id="4" name="Date Placeholder 3"/>
          <p:cNvSpPr>
            <a:spLocks noGrp="1"/>
          </p:cNvSpPr>
          <p:nvPr>
            <p:ph type="dt" sz="half" idx="10"/>
          </p:nvPr>
        </p:nvSpPr>
        <p:spPr/>
        <p:txBody>
          <a:bodyPr/>
          <a:lstStyle/>
          <a:p>
            <a:fld id="{B68DC431-1583-4702-B81A-832D335C0186}" type="datetimeFigureOut">
              <a:rPr lang="en-US" smtClean="0"/>
              <a:pPr/>
              <a:t>12/28/22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12/28/22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Vertical Title 1"/>
          <p:cNvSpPr>
            <a:spLocks noGrp="1"/>
          </p:cNvSpPr>
          <p:nvPr>
            <p:ph type="title" orient="vert"/>
          </p:nvPr>
        </p:nvSpPr>
        <p:spPr>
          <a:xfrm>
            <a:off x="6781800" y="274640"/>
            <a:ext cx="19050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12/28/22</a:t>
            </a:fld>
            <a:endParaRPr lang="en-US" dirty="0"/>
          </a:p>
        </p:txBody>
      </p:sp>
      <p:sp>
        <p:nvSpPr>
          <p:cNvPr id="5" name="Footer Placeholder 4"/>
          <p:cNvSpPr>
            <a:spLocks noGrp="1"/>
          </p:cNvSpPr>
          <p:nvPr>
            <p:ph type="ftr" sz="quarter" idx="11"/>
          </p:nvPr>
        </p:nvSpPr>
        <p:spPr>
          <a:xfrm>
            <a:off x="2640597" y="6377459"/>
            <a:ext cx="3836404" cy="365125"/>
          </a:xfrm>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12/28/22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a:t>Click to edit Master title style</a:t>
            </a:r>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B68DC431-1583-4702-B81A-832D335C0186}" type="datetimeFigureOut">
              <a:rPr lang="en-US" smtClean="0"/>
              <a:pPr/>
              <a:t>12/28/22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B68DC431-1583-4702-B81A-832D335C0186}" type="datetimeFigureOut">
              <a:rPr lang="en-US" smtClean="0"/>
              <a:pPr/>
              <a:t>12/28/22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B68DC431-1583-4702-B81A-832D335C0186}" type="datetimeFigureOut">
              <a:rPr lang="en-US" smtClean="0"/>
              <a:pPr/>
              <a:t>12/28/22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B68DC431-1583-4702-B81A-832D335C0186}" type="datetimeFigureOut">
              <a:rPr lang="en-US" smtClean="0"/>
              <a:pPr/>
              <a:t>12/28/22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8DC431-1583-4702-B81A-832D335C0186}" type="datetimeFigureOut">
              <a:rPr lang="en-US" smtClean="0"/>
              <a:pPr/>
              <a:t>12/28/22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a:t>Click to edit Master title style</a:t>
            </a:r>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B68DC431-1583-4702-B81A-832D335C0186}" type="datetimeFigureOut">
              <a:rPr lang="en-US" smtClean="0"/>
              <a:pPr/>
              <a:t>12/28/22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F2CC1A4-3628-4009-A3B0-E0FB77C012B6}" type="slidenum">
              <a:rPr lang="en-US" smtClean="0"/>
              <a:pPr/>
              <a:t>‹#›</a:t>
            </a:fld>
            <a:endParaRPr lang="en-US" dirty="0"/>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a:t>Click to edit Master title style</a:t>
            </a:r>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dirty="0"/>
              <a:t>Click icon to add picture</a:t>
            </a:r>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B68DC431-1583-4702-B81A-832D335C0186}" type="datetimeFigureOut">
              <a:rPr lang="en-US" smtClean="0"/>
              <a:pPr/>
              <a:t>12/28/22</a:t>
            </a:fld>
            <a:endParaRPr lang="en-US" dirty="0"/>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dirty="0"/>
          </a:p>
        </p:txBody>
      </p:sp>
      <p:sp>
        <p:nvSpPr>
          <p:cNvPr id="7" name="Slide Number Placeholder 6"/>
          <p:cNvSpPr>
            <a:spLocks noGrp="1"/>
          </p:cNvSpPr>
          <p:nvPr>
            <p:ph type="sldNum" sz="quarter" idx="12"/>
          </p:nvPr>
        </p:nvSpPr>
        <p:spPr>
          <a:xfrm>
            <a:off x="8339328" y="1170432"/>
            <a:ext cx="733864" cy="201168"/>
          </a:xfrm>
        </p:spPr>
        <p:txBody>
          <a:bodyPr/>
          <a:lstStyle/>
          <a:p>
            <a:fld id="{3F2CC1A4-3628-4009-A3B0-E0FB77C012B6}"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a:t>Click to edit Master title style</a:t>
            </a:r>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B68DC431-1583-4702-B81A-832D335C0186}" type="datetimeFigureOut">
              <a:rPr lang="en-US" smtClean="0"/>
              <a:pPr/>
              <a:t>12/28/22</a:t>
            </a:fld>
            <a:endParaRPr lang="en-US"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dirty="0"/>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3F2CC1A4-3628-4009-A3B0-E0FB77C012B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Symphony of the Scriptures</a:t>
            </a:r>
          </a:p>
        </p:txBody>
      </p:sp>
      <p:sp>
        <p:nvSpPr>
          <p:cNvPr id="3" name="Subtitle 2"/>
          <p:cNvSpPr>
            <a:spLocks noGrp="1"/>
          </p:cNvSpPr>
          <p:nvPr>
            <p:ph type="subTitle" idx="1"/>
          </p:nvPr>
        </p:nvSpPr>
        <p:spPr/>
        <p:txBody>
          <a:bodyPr>
            <a:normAutofit/>
          </a:bodyPr>
          <a:lstStyle/>
          <a:p>
            <a:r>
              <a:rPr lang="en-US" sz="3200" dirty="0"/>
              <a:t>2 Kings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Kings - Divided Kingdom (2 Kings)</a:t>
            </a:r>
          </a:p>
        </p:txBody>
      </p:sp>
      <p:graphicFrame>
        <p:nvGraphicFramePr>
          <p:cNvPr id="7" name="Content Placeholder 6"/>
          <p:cNvGraphicFramePr>
            <a:graphicFrameLocks noGrp="1"/>
          </p:cNvGraphicFramePr>
          <p:nvPr>
            <p:ph idx="1"/>
          </p:nvPr>
        </p:nvGraphicFramePr>
        <p:xfrm>
          <a:off x="-1" y="1481746"/>
          <a:ext cx="9144000" cy="5377550"/>
        </p:xfrm>
        <a:graphic>
          <a:graphicData uri="http://schemas.openxmlformats.org/drawingml/2006/table">
            <a:tbl>
              <a:tblPr firstRow="1" bandRow="1">
                <a:tableStyleId>{5C22544A-7EE6-4342-B048-85BDC9FD1C3A}</a:tableStyleId>
              </a:tblPr>
              <a:tblGrid>
                <a:gridCol w="45720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577823">
                <a:tc>
                  <a:txBody>
                    <a:bodyPr/>
                    <a:lstStyle/>
                    <a:p>
                      <a:r>
                        <a:rPr lang="en-US" sz="3200" dirty="0">
                          <a:latin typeface="Abadi MT Condensed Extra Bold" charset="0"/>
                          <a:ea typeface="Abadi MT Condensed Extra Bold" charset="0"/>
                          <a:cs typeface="Abadi MT Condensed Extra Bold" charset="0"/>
                        </a:rPr>
                        <a:t>Kings of Judah</a:t>
                      </a:r>
                    </a:p>
                  </a:txBody>
                  <a:tcPr/>
                </a:tc>
                <a:tc>
                  <a:txBody>
                    <a:bodyPr/>
                    <a:lstStyle/>
                    <a:p>
                      <a:r>
                        <a:rPr lang="en-US" sz="3200" dirty="0">
                          <a:latin typeface="Abadi MT Condensed Extra Bold" charset="0"/>
                          <a:ea typeface="Abadi MT Condensed Extra Bold" charset="0"/>
                          <a:cs typeface="Abadi MT Condensed Extra Bold" charset="0"/>
                        </a:rPr>
                        <a:t>Kings of Israel</a:t>
                      </a:r>
                    </a:p>
                  </a:txBody>
                  <a:tcPr/>
                </a:tc>
                <a:extLst>
                  <a:ext uri="{0D108BD9-81ED-4DB2-BD59-A6C34878D82A}">
                    <a16:rowId xmlns:a16="http://schemas.microsoft.com/office/drawing/2014/main" val="10000"/>
                  </a:ext>
                </a:extLst>
              </a:tr>
              <a:tr h="1011915">
                <a:tc>
                  <a:txBody>
                    <a:bodyPr/>
                    <a:lstStyle/>
                    <a:p>
                      <a:r>
                        <a:rPr lang="en-US" sz="2800" b="1" dirty="0"/>
                        <a:t>Rehoboam (17)</a:t>
                      </a:r>
                    </a:p>
                    <a:p>
                      <a:r>
                        <a:rPr lang="en-US" sz="2800" b="1" dirty="0"/>
                        <a:t>Abijam (3)</a:t>
                      </a:r>
                    </a:p>
                  </a:txBody>
                  <a:tcPr/>
                </a:tc>
                <a:tc>
                  <a:txBody>
                    <a:bodyPr/>
                    <a:lstStyle/>
                    <a:p>
                      <a:r>
                        <a:rPr lang="en-US" sz="2800" b="1" dirty="0"/>
                        <a:t>Jereboam (22)</a:t>
                      </a:r>
                    </a:p>
                    <a:p>
                      <a:r>
                        <a:rPr lang="en-US" sz="2800" b="1" dirty="0"/>
                        <a:t>Nadab (2)</a:t>
                      </a:r>
                    </a:p>
                  </a:txBody>
                  <a:tcPr/>
                </a:tc>
                <a:extLst>
                  <a:ext uri="{0D108BD9-81ED-4DB2-BD59-A6C34878D82A}">
                    <a16:rowId xmlns:a16="http://schemas.microsoft.com/office/drawing/2014/main" val="10001"/>
                  </a:ext>
                </a:extLst>
              </a:tr>
              <a:tr h="1011915">
                <a:tc>
                  <a:txBody>
                    <a:bodyPr/>
                    <a:lstStyle/>
                    <a:p>
                      <a:r>
                        <a:rPr lang="en-US" sz="2800" b="1" dirty="0"/>
                        <a:t>Asa (41)  </a:t>
                      </a:r>
                      <a:r>
                        <a:rPr lang="en-US" sz="2800" b="1" dirty="0">
                          <a:sym typeface="Wingdings"/>
                        </a:rPr>
                        <a:t> </a:t>
                      </a:r>
                    </a:p>
                    <a:p>
                      <a:r>
                        <a:rPr lang="en-US" sz="2800" b="1" dirty="0"/>
                        <a:t>Jehoshaphat</a:t>
                      </a:r>
                      <a:r>
                        <a:rPr lang="en-US" sz="2800" b="1" baseline="0" dirty="0"/>
                        <a:t> (25) </a:t>
                      </a:r>
                      <a:r>
                        <a:rPr lang="en-US" sz="2800" b="1" baseline="0" dirty="0">
                          <a:sym typeface="Wingdings"/>
                        </a:rPr>
                        <a:t> </a:t>
                      </a:r>
                      <a:endParaRPr lang="en-US" sz="2800" b="1" dirty="0"/>
                    </a:p>
                  </a:txBody>
                  <a:tcPr/>
                </a:tc>
                <a:tc>
                  <a:txBody>
                    <a:bodyPr/>
                    <a:lstStyle/>
                    <a:p>
                      <a:r>
                        <a:rPr lang="en-US" sz="2800" b="1" dirty="0"/>
                        <a:t>Baasha (24)</a:t>
                      </a:r>
                    </a:p>
                    <a:p>
                      <a:r>
                        <a:rPr lang="en-US" sz="2800" b="1" dirty="0"/>
                        <a:t>Elah (2)</a:t>
                      </a:r>
                    </a:p>
                  </a:txBody>
                  <a:tcPr/>
                </a:tc>
                <a:extLst>
                  <a:ext uri="{0D108BD9-81ED-4DB2-BD59-A6C34878D82A}">
                    <a16:rowId xmlns:a16="http://schemas.microsoft.com/office/drawing/2014/main" val="10002"/>
                  </a:ext>
                </a:extLst>
              </a:tr>
              <a:tr h="554920">
                <a:tc>
                  <a:txBody>
                    <a:bodyPr/>
                    <a:lstStyle/>
                    <a:p>
                      <a:endParaRPr lang="en-US" sz="2800" dirty="0"/>
                    </a:p>
                  </a:txBody>
                  <a:tcPr/>
                </a:tc>
                <a:tc>
                  <a:txBody>
                    <a:bodyPr/>
                    <a:lstStyle/>
                    <a:p>
                      <a:r>
                        <a:rPr lang="en-US" sz="2800" b="1" dirty="0"/>
                        <a:t>Zimri (1 week)</a:t>
                      </a:r>
                    </a:p>
                  </a:txBody>
                  <a:tcPr/>
                </a:tc>
                <a:extLst>
                  <a:ext uri="{0D108BD9-81ED-4DB2-BD59-A6C34878D82A}">
                    <a16:rowId xmlns:a16="http://schemas.microsoft.com/office/drawing/2014/main" val="10003"/>
                  </a:ext>
                </a:extLst>
              </a:tr>
              <a:tr h="554920">
                <a:tc>
                  <a:txBody>
                    <a:bodyPr/>
                    <a:lstStyle/>
                    <a:p>
                      <a:endParaRPr lang="en-US" sz="2800" dirty="0"/>
                    </a:p>
                  </a:txBody>
                  <a:tcPr/>
                </a:tc>
                <a:tc>
                  <a:txBody>
                    <a:bodyPr/>
                    <a:lstStyle/>
                    <a:p>
                      <a:r>
                        <a:rPr lang="en-US" sz="2800" b="1" dirty="0"/>
                        <a:t>Omri (12)</a:t>
                      </a:r>
                    </a:p>
                  </a:txBody>
                  <a:tcPr/>
                </a:tc>
                <a:extLst>
                  <a:ext uri="{0D108BD9-81ED-4DB2-BD59-A6C34878D82A}">
                    <a16:rowId xmlns:a16="http://schemas.microsoft.com/office/drawing/2014/main" val="10004"/>
                  </a:ext>
                </a:extLst>
              </a:tr>
              <a:tr h="554920">
                <a:tc>
                  <a:txBody>
                    <a:bodyPr/>
                    <a:lstStyle/>
                    <a:p>
                      <a:endParaRPr lang="en-US" sz="2800" dirty="0"/>
                    </a:p>
                  </a:txBody>
                  <a:tcPr/>
                </a:tc>
                <a:tc>
                  <a:txBody>
                    <a:bodyPr/>
                    <a:lstStyle/>
                    <a:p>
                      <a:r>
                        <a:rPr lang="en-US" sz="2800" b="1" dirty="0"/>
                        <a:t>Ahab (22)</a:t>
                      </a:r>
                    </a:p>
                  </a:txBody>
                  <a:tcPr/>
                </a:tc>
                <a:extLst>
                  <a:ext uri="{0D108BD9-81ED-4DB2-BD59-A6C34878D82A}">
                    <a16:rowId xmlns:a16="http://schemas.microsoft.com/office/drawing/2014/main" val="10005"/>
                  </a:ext>
                </a:extLst>
              </a:tr>
              <a:tr h="554920">
                <a:tc>
                  <a:txBody>
                    <a:bodyPr/>
                    <a:lstStyle/>
                    <a:p>
                      <a:endParaRPr lang="en-US" sz="2800" dirty="0"/>
                    </a:p>
                  </a:txBody>
                  <a:tcPr/>
                </a:tc>
                <a:tc>
                  <a:txBody>
                    <a:bodyPr/>
                    <a:lstStyle/>
                    <a:p>
                      <a:r>
                        <a:rPr lang="en-US" sz="2800" b="1" dirty="0"/>
                        <a:t>Ahaziah (2)</a:t>
                      </a:r>
                    </a:p>
                  </a:txBody>
                  <a:tcPr/>
                </a:tc>
                <a:extLst>
                  <a:ext uri="{0D108BD9-81ED-4DB2-BD59-A6C34878D82A}">
                    <a16:rowId xmlns:a16="http://schemas.microsoft.com/office/drawing/2014/main" val="10006"/>
                  </a:ext>
                </a:extLst>
              </a:tr>
              <a:tr h="554920">
                <a:tc>
                  <a:txBody>
                    <a:bodyPr/>
                    <a:lstStyle/>
                    <a:p>
                      <a:endParaRPr lang="en-US" dirty="0"/>
                    </a:p>
                  </a:txBody>
                  <a:tcPr/>
                </a:tc>
                <a:tc>
                  <a:txBody>
                    <a:bodyPr/>
                    <a:lstStyle/>
                    <a:p>
                      <a:endParaRPr lang="en-US" sz="2800" dirty="0"/>
                    </a:p>
                  </a:txBody>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504594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0" y="0"/>
            <a:ext cx="9144000" cy="6858000"/>
          </a:xfrm>
          <a:prstGeom prst="rect">
            <a:avLst/>
          </a:prstGeom>
        </p:spPr>
      </p:pic>
    </p:spTree>
    <p:extLst>
      <p:ext uri="{BB962C8B-B14F-4D97-AF65-F5344CB8AC3E}">
        <p14:creationId xmlns:p14="http://schemas.microsoft.com/office/powerpoint/2010/main" val="10911172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2 Kings</a:t>
            </a:r>
          </a:p>
        </p:txBody>
      </p:sp>
      <p:sp>
        <p:nvSpPr>
          <p:cNvPr id="3" name="Content Placeholder 2"/>
          <p:cNvSpPr>
            <a:spLocks noGrp="1"/>
          </p:cNvSpPr>
          <p:nvPr>
            <p:ph idx="1"/>
          </p:nvPr>
        </p:nvSpPr>
        <p:spPr>
          <a:xfrm>
            <a:off x="762000" y="1600200"/>
            <a:ext cx="8229600" cy="4930409"/>
          </a:xfrm>
        </p:spPr>
        <p:txBody>
          <a:bodyPr/>
          <a:lstStyle/>
          <a:p>
            <a:pPr>
              <a:buNone/>
            </a:pPr>
            <a:r>
              <a:rPr lang="en-US" dirty="0"/>
              <a:t>	    </a:t>
            </a:r>
            <a:r>
              <a:rPr lang="en-US" sz="2400" b="1" dirty="0"/>
              <a:t> </a:t>
            </a:r>
            <a:endParaRPr lang="en-US" sz="1800" b="1" dirty="0"/>
          </a:p>
        </p:txBody>
      </p:sp>
      <p:sp>
        <p:nvSpPr>
          <p:cNvPr id="133" name="Footer Placeholder 132"/>
          <p:cNvSpPr>
            <a:spLocks noGrp="1"/>
          </p:cNvSpPr>
          <p:nvPr>
            <p:ph type="ftr" sz="quarter" idx="11"/>
          </p:nvPr>
        </p:nvSpPr>
        <p:spPr/>
        <p:txBody>
          <a:bodyPr/>
          <a:lstStyle/>
          <a:p>
            <a:r>
              <a:rPr lang="en-US" sz="1050" dirty="0"/>
              <a:t>                       From God's Masterwork - Swindoll</a:t>
            </a:r>
          </a:p>
        </p:txBody>
      </p:sp>
      <p:cxnSp>
        <p:nvCxnSpPr>
          <p:cNvPr id="5" name="Straight Connector 4"/>
          <p:cNvCxnSpPr/>
          <p:nvPr/>
        </p:nvCxnSpPr>
        <p:spPr>
          <a:xfrm rot="5400000">
            <a:off x="342900" y="2324100"/>
            <a:ext cx="1905000" cy="3048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3276600" y="3048000"/>
            <a:ext cx="838200" cy="762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7467600" y="2286000"/>
            <a:ext cx="19050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143000" y="3505200"/>
            <a:ext cx="71628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a:off x="5334000" y="3048000"/>
            <a:ext cx="838200" cy="762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342900" y="4838700"/>
            <a:ext cx="29718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0" y="4038600"/>
            <a:ext cx="8305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6819900" y="4838700"/>
            <a:ext cx="29718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1143000" y="6324600"/>
            <a:ext cx="71628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0" y="4724400"/>
            <a:ext cx="83058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0" y="5029200"/>
            <a:ext cx="8305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0" y="5334000"/>
            <a:ext cx="8305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0" y="5638800"/>
            <a:ext cx="83058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1447800" y="3505200"/>
            <a:ext cx="1447800" cy="400110"/>
          </a:xfrm>
          <a:prstGeom prst="rect">
            <a:avLst/>
          </a:prstGeom>
          <a:noFill/>
        </p:spPr>
        <p:txBody>
          <a:bodyPr wrap="square" rtlCol="0">
            <a:spAutoFit/>
          </a:bodyPr>
          <a:lstStyle/>
          <a:p>
            <a:r>
              <a:rPr lang="en-US" sz="2000" b="1" dirty="0"/>
              <a:t> </a:t>
            </a:r>
          </a:p>
        </p:txBody>
      </p:sp>
      <p:sp>
        <p:nvSpPr>
          <p:cNvPr id="77" name="TextBox 76"/>
          <p:cNvSpPr txBox="1"/>
          <p:nvPr/>
        </p:nvSpPr>
        <p:spPr>
          <a:xfrm>
            <a:off x="6477000" y="3505200"/>
            <a:ext cx="1371600" cy="369332"/>
          </a:xfrm>
          <a:prstGeom prst="rect">
            <a:avLst/>
          </a:prstGeom>
          <a:noFill/>
        </p:spPr>
        <p:txBody>
          <a:bodyPr wrap="square" rtlCol="0">
            <a:spAutoFit/>
          </a:bodyPr>
          <a:lstStyle/>
          <a:p>
            <a:r>
              <a:rPr lang="en-US" b="1" dirty="0"/>
              <a:t> </a:t>
            </a:r>
          </a:p>
        </p:txBody>
      </p:sp>
      <p:sp>
        <p:nvSpPr>
          <p:cNvPr id="78" name="TextBox 77"/>
          <p:cNvSpPr txBox="1"/>
          <p:nvPr/>
        </p:nvSpPr>
        <p:spPr>
          <a:xfrm>
            <a:off x="1447800" y="4114800"/>
            <a:ext cx="1524000" cy="369332"/>
          </a:xfrm>
          <a:prstGeom prst="rect">
            <a:avLst/>
          </a:prstGeom>
          <a:noFill/>
        </p:spPr>
        <p:txBody>
          <a:bodyPr wrap="square" rtlCol="0">
            <a:spAutoFit/>
          </a:bodyPr>
          <a:lstStyle/>
          <a:p>
            <a:r>
              <a:rPr lang="en-US" b="1" dirty="0"/>
              <a:t> </a:t>
            </a:r>
          </a:p>
        </p:txBody>
      </p:sp>
      <p:sp>
        <p:nvSpPr>
          <p:cNvPr id="84" name="TextBox 83"/>
          <p:cNvSpPr txBox="1"/>
          <p:nvPr/>
        </p:nvSpPr>
        <p:spPr>
          <a:xfrm>
            <a:off x="1219200" y="4038600"/>
            <a:ext cx="2438400" cy="369332"/>
          </a:xfrm>
          <a:prstGeom prst="rect">
            <a:avLst/>
          </a:prstGeom>
          <a:noFill/>
        </p:spPr>
        <p:txBody>
          <a:bodyPr wrap="square" rtlCol="0">
            <a:spAutoFit/>
          </a:bodyPr>
          <a:lstStyle/>
          <a:p>
            <a:r>
              <a:rPr lang="en-US" b="1" dirty="0"/>
              <a:t>    </a:t>
            </a:r>
          </a:p>
        </p:txBody>
      </p:sp>
      <p:sp>
        <p:nvSpPr>
          <p:cNvPr id="85" name="TextBox 84"/>
          <p:cNvSpPr txBox="1"/>
          <p:nvPr/>
        </p:nvSpPr>
        <p:spPr>
          <a:xfrm>
            <a:off x="3352800" y="4648200"/>
            <a:ext cx="2362200" cy="381000"/>
          </a:xfrm>
          <a:prstGeom prst="rect">
            <a:avLst/>
          </a:prstGeom>
          <a:noFill/>
        </p:spPr>
        <p:txBody>
          <a:bodyPr wrap="square" rtlCol="0">
            <a:spAutoFit/>
          </a:bodyPr>
          <a:lstStyle/>
          <a:p>
            <a:pPr algn="ctr"/>
            <a:r>
              <a:rPr lang="en-US" b="1" dirty="0"/>
              <a:t> </a:t>
            </a:r>
          </a:p>
        </p:txBody>
      </p:sp>
      <p:sp>
        <p:nvSpPr>
          <p:cNvPr id="86" name="TextBox 85"/>
          <p:cNvSpPr txBox="1"/>
          <p:nvPr/>
        </p:nvSpPr>
        <p:spPr>
          <a:xfrm>
            <a:off x="3276600" y="5105400"/>
            <a:ext cx="2590800" cy="369332"/>
          </a:xfrm>
          <a:prstGeom prst="rect">
            <a:avLst/>
          </a:prstGeom>
          <a:noFill/>
        </p:spPr>
        <p:txBody>
          <a:bodyPr wrap="square" rtlCol="0">
            <a:spAutoFit/>
          </a:bodyPr>
          <a:lstStyle/>
          <a:p>
            <a:pPr algn="ctr"/>
            <a:r>
              <a:rPr lang="en-US" b="1" dirty="0"/>
              <a:t>  </a:t>
            </a:r>
          </a:p>
        </p:txBody>
      </p:sp>
      <p:sp>
        <p:nvSpPr>
          <p:cNvPr id="95" name="TextBox 94"/>
          <p:cNvSpPr txBox="1"/>
          <p:nvPr/>
        </p:nvSpPr>
        <p:spPr>
          <a:xfrm>
            <a:off x="152400" y="3505200"/>
            <a:ext cx="914400" cy="523220"/>
          </a:xfrm>
          <a:prstGeom prst="rect">
            <a:avLst/>
          </a:prstGeom>
          <a:noFill/>
        </p:spPr>
        <p:txBody>
          <a:bodyPr wrap="square" rtlCol="0">
            <a:spAutoFit/>
          </a:bodyPr>
          <a:lstStyle/>
          <a:p>
            <a:r>
              <a:rPr lang="en-US" sz="1400" b="1" i="1" dirty="0"/>
              <a:t>Northern </a:t>
            </a:r>
          </a:p>
          <a:p>
            <a:r>
              <a:rPr lang="en-US" sz="1400" b="1" i="1" dirty="0"/>
              <a:t>Prophets</a:t>
            </a:r>
          </a:p>
        </p:txBody>
      </p:sp>
      <p:sp>
        <p:nvSpPr>
          <p:cNvPr id="96" name="TextBox 95"/>
          <p:cNvSpPr txBox="1"/>
          <p:nvPr/>
        </p:nvSpPr>
        <p:spPr>
          <a:xfrm>
            <a:off x="152400" y="4191000"/>
            <a:ext cx="1143000" cy="523220"/>
          </a:xfrm>
          <a:prstGeom prst="rect">
            <a:avLst/>
          </a:prstGeom>
          <a:noFill/>
        </p:spPr>
        <p:txBody>
          <a:bodyPr wrap="square" rtlCol="0">
            <a:spAutoFit/>
          </a:bodyPr>
          <a:lstStyle/>
          <a:p>
            <a:r>
              <a:rPr lang="en-US" sz="1400" b="1" i="1" dirty="0"/>
              <a:t>Southern </a:t>
            </a:r>
          </a:p>
          <a:p>
            <a:r>
              <a:rPr lang="en-US" sz="1400" b="1" i="1" dirty="0"/>
              <a:t>Prophets</a:t>
            </a:r>
          </a:p>
        </p:txBody>
      </p:sp>
      <p:sp>
        <p:nvSpPr>
          <p:cNvPr id="98" name="TextBox 97"/>
          <p:cNvSpPr txBox="1"/>
          <p:nvPr/>
        </p:nvSpPr>
        <p:spPr>
          <a:xfrm>
            <a:off x="-152400" y="4724400"/>
            <a:ext cx="1524000" cy="307777"/>
          </a:xfrm>
          <a:prstGeom prst="rect">
            <a:avLst/>
          </a:prstGeom>
          <a:noFill/>
        </p:spPr>
        <p:txBody>
          <a:bodyPr wrap="square" rtlCol="0">
            <a:spAutoFit/>
          </a:bodyPr>
          <a:lstStyle/>
          <a:p>
            <a:r>
              <a:rPr lang="en-US" sz="1400" b="1" i="1" dirty="0"/>
              <a:t> Northern Kings</a:t>
            </a:r>
          </a:p>
        </p:txBody>
      </p:sp>
      <p:sp>
        <p:nvSpPr>
          <p:cNvPr id="99" name="TextBox 98"/>
          <p:cNvSpPr txBox="1"/>
          <p:nvPr/>
        </p:nvSpPr>
        <p:spPr>
          <a:xfrm>
            <a:off x="-152400" y="5029200"/>
            <a:ext cx="1676400" cy="307777"/>
          </a:xfrm>
          <a:prstGeom prst="rect">
            <a:avLst/>
          </a:prstGeom>
          <a:noFill/>
        </p:spPr>
        <p:txBody>
          <a:bodyPr wrap="square" rtlCol="0">
            <a:spAutoFit/>
          </a:bodyPr>
          <a:lstStyle/>
          <a:p>
            <a:r>
              <a:rPr lang="en-US" sz="1400" b="1" i="1" dirty="0"/>
              <a:t>  Southern Kings</a:t>
            </a:r>
          </a:p>
        </p:txBody>
      </p:sp>
      <p:sp>
        <p:nvSpPr>
          <p:cNvPr id="100" name="TextBox 99"/>
          <p:cNvSpPr txBox="1"/>
          <p:nvPr/>
        </p:nvSpPr>
        <p:spPr>
          <a:xfrm>
            <a:off x="0" y="5334000"/>
            <a:ext cx="1600200" cy="307777"/>
          </a:xfrm>
          <a:prstGeom prst="rect">
            <a:avLst/>
          </a:prstGeom>
          <a:noFill/>
        </p:spPr>
        <p:txBody>
          <a:bodyPr wrap="square" rtlCol="0">
            <a:spAutoFit/>
          </a:bodyPr>
          <a:lstStyle/>
          <a:p>
            <a:r>
              <a:rPr lang="en-US" sz="1400" b="1" i="1" dirty="0"/>
              <a:t>Main Theme</a:t>
            </a:r>
          </a:p>
        </p:txBody>
      </p:sp>
      <p:cxnSp>
        <p:nvCxnSpPr>
          <p:cNvPr id="39" name="Straight Arrow Connector 38"/>
          <p:cNvCxnSpPr/>
          <p:nvPr/>
        </p:nvCxnSpPr>
        <p:spPr>
          <a:xfrm>
            <a:off x="1371600" y="1981200"/>
            <a:ext cx="4343400" cy="12954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5524500" y="1790700"/>
            <a:ext cx="762000" cy="762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5400000">
            <a:off x="3429000" y="1905000"/>
            <a:ext cx="838200" cy="762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a:off x="3886200" y="2057400"/>
            <a:ext cx="4419600" cy="12192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1447800" y="1447800"/>
            <a:ext cx="2286000" cy="646331"/>
          </a:xfrm>
          <a:prstGeom prst="rect">
            <a:avLst/>
          </a:prstGeom>
          <a:noFill/>
        </p:spPr>
        <p:txBody>
          <a:bodyPr wrap="square" rtlCol="0">
            <a:spAutoFit/>
          </a:bodyPr>
          <a:lstStyle/>
          <a:p>
            <a:r>
              <a:rPr lang="en-US" dirty="0"/>
              <a:t>    </a:t>
            </a:r>
            <a:r>
              <a:rPr lang="en-US" b="1" dirty="0"/>
              <a:t>Northern Kingdom</a:t>
            </a:r>
          </a:p>
          <a:p>
            <a:r>
              <a:rPr lang="en-US" b="1" dirty="0"/>
              <a:t>              </a:t>
            </a:r>
            <a:r>
              <a:rPr lang="en-US" dirty="0"/>
              <a:t>Israel</a:t>
            </a:r>
          </a:p>
        </p:txBody>
      </p:sp>
      <p:sp>
        <p:nvSpPr>
          <p:cNvPr id="59" name="TextBox 58"/>
          <p:cNvSpPr txBox="1"/>
          <p:nvPr/>
        </p:nvSpPr>
        <p:spPr>
          <a:xfrm>
            <a:off x="3962400" y="1447800"/>
            <a:ext cx="2037967" cy="646331"/>
          </a:xfrm>
          <a:prstGeom prst="rect">
            <a:avLst/>
          </a:prstGeom>
          <a:noFill/>
        </p:spPr>
        <p:txBody>
          <a:bodyPr wrap="square" rtlCol="0">
            <a:spAutoFit/>
          </a:bodyPr>
          <a:lstStyle/>
          <a:p>
            <a:r>
              <a:rPr lang="en-US" b="1" dirty="0"/>
              <a:t>  Both Kingdoms</a:t>
            </a:r>
          </a:p>
          <a:p>
            <a:r>
              <a:rPr lang="en-US" b="1" dirty="0"/>
              <a:t>       </a:t>
            </a:r>
            <a:r>
              <a:rPr lang="en-US" dirty="0"/>
              <a:t>Alternating</a:t>
            </a:r>
          </a:p>
        </p:txBody>
      </p:sp>
      <p:sp>
        <p:nvSpPr>
          <p:cNvPr id="60" name="TextBox 59"/>
          <p:cNvSpPr txBox="1"/>
          <p:nvPr/>
        </p:nvSpPr>
        <p:spPr>
          <a:xfrm>
            <a:off x="6248400" y="1447800"/>
            <a:ext cx="2076209" cy="646331"/>
          </a:xfrm>
          <a:prstGeom prst="rect">
            <a:avLst/>
          </a:prstGeom>
          <a:noFill/>
        </p:spPr>
        <p:txBody>
          <a:bodyPr wrap="square" rtlCol="0">
            <a:spAutoFit/>
          </a:bodyPr>
          <a:lstStyle/>
          <a:p>
            <a:r>
              <a:rPr lang="en-US" b="1" dirty="0"/>
              <a:t>Southern Kingdom</a:t>
            </a:r>
          </a:p>
          <a:p>
            <a:r>
              <a:rPr lang="en-US" b="1" dirty="0"/>
              <a:t>              </a:t>
            </a:r>
            <a:r>
              <a:rPr lang="en-US" dirty="0"/>
              <a:t>Judah</a:t>
            </a:r>
            <a:endParaRPr lang="en-US" b="1" dirty="0"/>
          </a:p>
        </p:txBody>
      </p:sp>
      <p:sp>
        <p:nvSpPr>
          <p:cNvPr id="62" name="TextBox 61"/>
          <p:cNvSpPr txBox="1"/>
          <p:nvPr/>
        </p:nvSpPr>
        <p:spPr>
          <a:xfrm rot="890622">
            <a:off x="4965040" y="2497747"/>
            <a:ext cx="3419732" cy="369332"/>
          </a:xfrm>
          <a:prstGeom prst="rect">
            <a:avLst/>
          </a:prstGeom>
          <a:noFill/>
        </p:spPr>
        <p:txBody>
          <a:bodyPr wrap="square" rtlCol="0">
            <a:spAutoFit/>
          </a:bodyPr>
          <a:lstStyle/>
          <a:p>
            <a:r>
              <a:rPr lang="en-US" dirty="0"/>
              <a:t>Judah’s fall to Babylon   586 B.C.</a:t>
            </a:r>
          </a:p>
        </p:txBody>
      </p:sp>
      <p:sp>
        <p:nvSpPr>
          <p:cNvPr id="63" name="TextBox 62"/>
          <p:cNvSpPr txBox="1"/>
          <p:nvPr/>
        </p:nvSpPr>
        <p:spPr>
          <a:xfrm rot="1000863">
            <a:off x="2731874" y="2488453"/>
            <a:ext cx="3057543" cy="369332"/>
          </a:xfrm>
          <a:prstGeom prst="rect">
            <a:avLst/>
          </a:prstGeom>
          <a:noFill/>
        </p:spPr>
        <p:txBody>
          <a:bodyPr wrap="square" rtlCol="0">
            <a:spAutoFit/>
          </a:bodyPr>
          <a:lstStyle/>
          <a:p>
            <a:r>
              <a:rPr lang="en-US" dirty="0"/>
              <a:t>Israel’s fall to Assyria   722 B.C.</a:t>
            </a:r>
          </a:p>
        </p:txBody>
      </p:sp>
      <p:sp>
        <p:nvSpPr>
          <p:cNvPr id="66" name="TextBox 65"/>
          <p:cNvSpPr txBox="1"/>
          <p:nvPr/>
        </p:nvSpPr>
        <p:spPr>
          <a:xfrm>
            <a:off x="1752600" y="2895600"/>
            <a:ext cx="1091966" cy="584775"/>
          </a:xfrm>
          <a:prstGeom prst="rect">
            <a:avLst/>
          </a:prstGeom>
          <a:noFill/>
        </p:spPr>
        <p:txBody>
          <a:bodyPr wrap="square" rtlCol="0">
            <a:spAutoFit/>
          </a:bodyPr>
          <a:lstStyle/>
          <a:p>
            <a:r>
              <a:rPr lang="en-US" sz="1600" dirty="0"/>
              <a:t>Chapters </a:t>
            </a:r>
          </a:p>
          <a:p>
            <a:r>
              <a:rPr lang="en-US" sz="1600" dirty="0"/>
              <a:t>     1-10</a:t>
            </a:r>
          </a:p>
        </p:txBody>
      </p:sp>
      <p:sp>
        <p:nvSpPr>
          <p:cNvPr id="72" name="TextBox 71"/>
          <p:cNvSpPr txBox="1"/>
          <p:nvPr/>
        </p:nvSpPr>
        <p:spPr>
          <a:xfrm>
            <a:off x="3886200" y="2895600"/>
            <a:ext cx="1646745" cy="584775"/>
          </a:xfrm>
          <a:prstGeom prst="rect">
            <a:avLst/>
          </a:prstGeom>
          <a:noFill/>
        </p:spPr>
        <p:txBody>
          <a:bodyPr wrap="square" rtlCol="0">
            <a:spAutoFit/>
          </a:bodyPr>
          <a:lstStyle/>
          <a:p>
            <a:r>
              <a:rPr lang="en-US" sz="1600" dirty="0"/>
              <a:t>Chapters </a:t>
            </a:r>
          </a:p>
          <a:p>
            <a:r>
              <a:rPr lang="en-US" sz="1600" dirty="0"/>
              <a:t>     11-17</a:t>
            </a:r>
          </a:p>
        </p:txBody>
      </p:sp>
      <p:sp>
        <p:nvSpPr>
          <p:cNvPr id="73" name="TextBox 72"/>
          <p:cNvSpPr txBox="1"/>
          <p:nvPr/>
        </p:nvSpPr>
        <p:spPr>
          <a:xfrm>
            <a:off x="6096000" y="2971800"/>
            <a:ext cx="990977" cy="584775"/>
          </a:xfrm>
          <a:prstGeom prst="rect">
            <a:avLst/>
          </a:prstGeom>
          <a:noFill/>
        </p:spPr>
        <p:txBody>
          <a:bodyPr wrap="square" rtlCol="0">
            <a:spAutoFit/>
          </a:bodyPr>
          <a:lstStyle/>
          <a:p>
            <a:r>
              <a:rPr lang="en-US" sz="1600" dirty="0"/>
              <a:t>Chapters </a:t>
            </a:r>
          </a:p>
          <a:p>
            <a:r>
              <a:rPr lang="en-US" sz="1600" dirty="0"/>
              <a:t>    18-25</a:t>
            </a:r>
          </a:p>
        </p:txBody>
      </p:sp>
      <p:sp>
        <p:nvSpPr>
          <p:cNvPr id="82" name="TextBox 81"/>
          <p:cNvSpPr txBox="1"/>
          <p:nvPr/>
        </p:nvSpPr>
        <p:spPr>
          <a:xfrm>
            <a:off x="0" y="5638800"/>
            <a:ext cx="1468708" cy="307777"/>
          </a:xfrm>
          <a:prstGeom prst="rect">
            <a:avLst/>
          </a:prstGeom>
          <a:noFill/>
        </p:spPr>
        <p:txBody>
          <a:bodyPr wrap="square" rtlCol="0">
            <a:spAutoFit/>
          </a:bodyPr>
          <a:lstStyle/>
          <a:p>
            <a:r>
              <a:rPr lang="en-US" sz="1400" b="1" i="1" dirty="0"/>
              <a:t>Key Chapters</a:t>
            </a:r>
          </a:p>
        </p:txBody>
      </p:sp>
      <p:sp>
        <p:nvSpPr>
          <p:cNvPr id="83" name="TextBox 82"/>
          <p:cNvSpPr txBox="1"/>
          <p:nvPr/>
        </p:nvSpPr>
        <p:spPr>
          <a:xfrm rot="10800000" flipV="1">
            <a:off x="-152400" y="6034274"/>
            <a:ext cx="1847324" cy="307777"/>
          </a:xfrm>
          <a:prstGeom prst="rect">
            <a:avLst/>
          </a:prstGeom>
          <a:noFill/>
        </p:spPr>
        <p:txBody>
          <a:bodyPr wrap="square" rtlCol="0">
            <a:spAutoFit/>
          </a:bodyPr>
          <a:lstStyle/>
          <a:p>
            <a:r>
              <a:rPr lang="en-US" sz="1400" b="1" i="1" dirty="0"/>
              <a:t> Christ in 2 Kings</a:t>
            </a:r>
          </a:p>
        </p:txBody>
      </p:sp>
      <p:cxnSp>
        <p:nvCxnSpPr>
          <p:cNvPr id="88" name="Straight Connector 87"/>
          <p:cNvCxnSpPr/>
          <p:nvPr/>
        </p:nvCxnSpPr>
        <p:spPr>
          <a:xfrm>
            <a:off x="0" y="5943600"/>
            <a:ext cx="8305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rot="5400000">
            <a:off x="3048000" y="4114800"/>
            <a:ext cx="12192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rot="5400000">
            <a:off x="4953000" y="4267200"/>
            <a:ext cx="15240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rot="5400000">
            <a:off x="2743200" y="5181600"/>
            <a:ext cx="30480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10" name="TextBox 109"/>
          <p:cNvSpPr txBox="1"/>
          <p:nvPr/>
        </p:nvSpPr>
        <p:spPr>
          <a:xfrm>
            <a:off x="1447800" y="3505200"/>
            <a:ext cx="1305165" cy="523220"/>
          </a:xfrm>
          <a:prstGeom prst="rect">
            <a:avLst/>
          </a:prstGeom>
          <a:noFill/>
        </p:spPr>
        <p:txBody>
          <a:bodyPr wrap="square" rtlCol="0">
            <a:spAutoFit/>
          </a:bodyPr>
          <a:lstStyle/>
          <a:p>
            <a:r>
              <a:rPr lang="en-US" sz="1400" dirty="0"/>
              <a:t>Elijah</a:t>
            </a:r>
          </a:p>
          <a:p>
            <a:r>
              <a:rPr lang="en-US" sz="1400" dirty="0"/>
              <a:t>               Elisha</a:t>
            </a:r>
          </a:p>
        </p:txBody>
      </p:sp>
      <p:sp>
        <p:nvSpPr>
          <p:cNvPr id="113" name="TextBox 112"/>
          <p:cNvSpPr txBox="1"/>
          <p:nvPr/>
        </p:nvSpPr>
        <p:spPr>
          <a:xfrm>
            <a:off x="3962400" y="3505200"/>
            <a:ext cx="1633781" cy="646331"/>
          </a:xfrm>
          <a:prstGeom prst="rect">
            <a:avLst/>
          </a:prstGeom>
          <a:noFill/>
        </p:spPr>
        <p:txBody>
          <a:bodyPr wrap="square" rtlCol="0">
            <a:spAutoFit/>
          </a:bodyPr>
          <a:lstStyle/>
          <a:p>
            <a:r>
              <a:rPr lang="en-US" sz="1200" dirty="0"/>
              <a:t>Jonah</a:t>
            </a:r>
          </a:p>
          <a:p>
            <a:r>
              <a:rPr lang="en-US" sz="1200" dirty="0"/>
              <a:t>              Amos</a:t>
            </a:r>
            <a:br>
              <a:rPr lang="en-US" sz="1200" dirty="0"/>
            </a:br>
            <a:r>
              <a:rPr lang="en-US" sz="1200" dirty="0"/>
              <a:t>                            Hosea</a:t>
            </a:r>
          </a:p>
        </p:txBody>
      </p:sp>
      <p:sp>
        <p:nvSpPr>
          <p:cNvPr id="114" name="TextBox 113"/>
          <p:cNvSpPr txBox="1"/>
          <p:nvPr/>
        </p:nvSpPr>
        <p:spPr>
          <a:xfrm>
            <a:off x="3657600" y="3962400"/>
            <a:ext cx="1905000" cy="830997"/>
          </a:xfrm>
          <a:prstGeom prst="rect">
            <a:avLst/>
          </a:prstGeom>
          <a:noFill/>
        </p:spPr>
        <p:txBody>
          <a:bodyPr wrap="square" rtlCol="0">
            <a:spAutoFit/>
          </a:bodyPr>
          <a:lstStyle/>
          <a:p>
            <a:r>
              <a:rPr lang="en-US" sz="1200" dirty="0"/>
              <a:t>Obadiah</a:t>
            </a:r>
            <a:br>
              <a:rPr lang="en-US" sz="1200" dirty="0"/>
            </a:br>
            <a:r>
              <a:rPr lang="en-US" sz="1200" dirty="0"/>
              <a:t>                 Joel</a:t>
            </a:r>
            <a:br>
              <a:rPr lang="en-US" sz="1200" dirty="0"/>
            </a:br>
            <a:r>
              <a:rPr lang="en-US" sz="1200" dirty="0"/>
              <a:t>                          Micah</a:t>
            </a:r>
            <a:br>
              <a:rPr lang="en-US" sz="1200" dirty="0"/>
            </a:br>
            <a:r>
              <a:rPr lang="en-US" sz="1200" dirty="0"/>
              <a:t>                                      Isaiah</a:t>
            </a:r>
          </a:p>
        </p:txBody>
      </p:sp>
      <p:sp>
        <p:nvSpPr>
          <p:cNvPr id="116" name="TextBox 115"/>
          <p:cNvSpPr txBox="1"/>
          <p:nvPr/>
        </p:nvSpPr>
        <p:spPr>
          <a:xfrm>
            <a:off x="5638800" y="3962400"/>
            <a:ext cx="2819400" cy="830997"/>
          </a:xfrm>
          <a:prstGeom prst="rect">
            <a:avLst/>
          </a:prstGeom>
          <a:noFill/>
        </p:spPr>
        <p:txBody>
          <a:bodyPr wrap="square" rtlCol="0">
            <a:spAutoFit/>
          </a:bodyPr>
          <a:lstStyle/>
          <a:p>
            <a:r>
              <a:rPr lang="en-US" sz="1200" dirty="0"/>
              <a:t>Nahum</a:t>
            </a:r>
          </a:p>
          <a:p>
            <a:r>
              <a:rPr lang="en-US" sz="1200" dirty="0"/>
              <a:t>            Zephaniah</a:t>
            </a:r>
            <a:br>
              <a:rPr lang="en-US" sz="1200" dirty="0"/>
            </a:br>
            <a:r>
              <a:rPr lang="en-US" sz="1200" dirty="0"/>
              <a:t>                                Jeremiah</a:t>
            </a:r>
            <a:br>
              <a:rPr lang="en-US" sz="1200" dirty="0"/>
            </a:br>
            <a:r>
              <a:rPr lang="en-US" sz="1200" dirty="0"/>
              <a:t>                                               Habakkuk</a:t>
            </a:r>
          </a:p>
        </p:txBody>
      </p:sp>
      <p:sp>
        <p:nvSpPr>
          <p:cNvPr id="121" name="TextBox 120"/>
          <p:cNvSpPr txBox="1"/>
          <p:nvPr/>
        </p:nvSpPr>
        <p:spPr>
          <a:xfrm>
            <a:off x="1524000" y="4724400"/>
            <a:ext cx="5410200" cy="338554"/>
          </a:xfrm>
          <a:prstGeom prst="rect">
            <a:avLst/>
          </a:prstGeom>
          <a:noFill/>
        </p:spPr>
        <p:txBody>
          <a:bodyPr wrap="square" rtlCol="0">
            <a:spAutoFit/>
          </a:bodyPr>
          <a:lstStyle/>
          <a:p>
            <a:r>
              <a:rPr lang="en-US" sz="1600" dirty="0"/>
              <a:t>      Ahaziah              to               Hoshea </a:t>
            </a:r>
          </a:p>
        </p:txBody>
      </p:sp>
      <p:sp>
        <p:nvSpPr>
          <p:cNvPr id="123" name="TextBox 122"/>
          <p:cNvSpPr txBox="1"/>
          <p:nvPr/>
        </p:nvSpPr>
        <p:spPr>
          <a:xfrm>
            <a:off x="2743200" y="5029200"/>
            <a:ext cx="4419600" cy="338554"/>
          </a:xfrm>
          <a:prstGeom prst="rect">
            <a:avLst/>
          </a:prstGeom>
          <a:noFill/>
        </p:spPr>
        <p:txBody>
          <a:bodyPr wrap="square" rtlCol="0">
            <a:spAutoFit/>
          </a:bodyPr>
          <a:lstStyle/>
          <a:p>
            <a:r>
              <a:rPr lang="en-US" sz="1600" dirty="0"/>
              <a:t>             Jehoram                          to                 Zedekiah</a:t>
            </a:r>
          </a:p>
        </p:txBody>
      </p:sp>
      <p:sp>
        <p:nvSpPr>
          <p:cNvPr id="124" name="TextBox 123"/>
          <p:cNvSpPr txBox="1"/>
          <p:nvPr/>
        </p:nvSpPr>
        <p:spPr>
          <a:xfrm>
            <a:off x="1219200" y="5334000"/>
            <a:ext cx="7086600" cy="369332"/>
          </a:xfrm>
          <a:prstGeom prst="rect">
            <a:avLst/>
          </a:prstGeom>
          <a:noFill/>
        </p:spPr>
        <p:txBody>
          <a:bodyPr wrap="square" rtlCol="0">
            <a:spAutoFit/>
          </a:bodyPr>
          <a:lstStyle/>
          <a:p>
            <a:r>
              <a:rPr lang="en-US" dirty="0"/>
              <a:t>  God  is patient, but He does not allow persistent sin to go unpunished </a:t>
            </a:r>
          </a:p>
        </p:txBody>
      </p:sp>
      <p:sp>
        <p:nvSpPr>
          <p:cNvPr id="125" name="TextBox 124"/>
          <p:cNvSpPr txBox="1"/>
          <p:nvPr/>
        </p:nvSpPr>
        <p:spPr>
          <a:xfrm>
            <a:off x="3124200" y="5638800"/>
            <a:ext cx="2667000" cy="369332"/>
          </a:xfrm>
          <a:prstGeom prst="rect">
            <a:avLst/>
          </a:prstGeom>
          <a:noFill/>
        </p:spPr>
        <p:txBody>
          <a:bodyPr wrap="square" rtlCol="0">
            <a:spAutoFit/>
          </a:bodyPr>
          <a:lstStyle/>
          <a:p>
            <a:r>
              <a:rPr lang="en-US" dirty="0"/>
              <a:t>                     17 and 25</a:t>
            </a:r>
          </a:p>
        </p:txBody>
      </p:sp>
      <p:sp>
        <p:nvSpPr>
          <p:cNvPr id="126" name="TextBox 125"/>
          <p:cNvSpPr txBox="1"/>
          <p:nvPr/>
        </p:nvSpPr>
        <p:spPr>
          <a:xfrm>
            <a:off x="1371600" y="5943600"/>
            <a:ext cx="7610384" cy="369332"/>
          </a:xfrm>
          <a:prstGeom prst="rect">
            <a:avLst/>
          </a:prstGeom>
          <a:noFill/>
        </p:spPr>
        <p:txBody>
          <a:bodyPr wrap="square" rtlCol="0">
            <a:spAutoFit/>
          </a:bodyPr>
          <a:lstStyle/>
          <a:p>
            <a:r>
              <a:rPr lang="en-US" dirty="0"/>
              <a:t>    Foreshadowed in the healing ministry and compassion of Jesus</a:t>
            </a:r>
          </a:p>
        </p:txBody>
      </p:sp>
      <p:sp>
        <p:nvSpPr>
          <p:cNvPr id="4" name="TextBox 3"/>
          <p:cNvSpPr txBox="1"/>
          <p:nvPr/>
        </p:nvSpPr>
        <p:spPr>
          <a:xfrm>
            <a:off x="1371600" y="276136"/>
            <a:ext cx="1625366" cy="923330"/>
          </a:xfrm>
          <a:prstGeom prst="rect">
            <a:avLst/>
          </a:prstGeom>
          <a:solidFill>
            <a:schemeClr val="tx1"/>
          </a:solidFill>
        </p:spPr>
        <p:txBody>
          <a:bodyPr wrap="square" rtlCol="0">
            <a:spAutoFit/>
          </a:bodyPr>
          <a:lstStyle/>
          <a:p>
            <a:r>
              <a:rPr lang="en-US" dirty="0">
                <a:solidFill>
                  <a:schemeClr val="bg1"/>
                </a:solidFill>
              </a:rPr>
              <a:t>Divided Kingdom - 930-722 BC</a:t>
            </a:r>
          </a:p>
        </p:txBody>
      </p:sp>
      <p:sp>
        <p:nvSpPr>
          <p:cNvPr id="57" name="TextBox 56"/>
          <p:cNvSpPr txBox="1"/>
          <p:nvPr/>
        </p:nvSpPr>
        <p:spPr>
          <a:xfrm>
            <a:off x="6565335" y="462016"/>
            <a:ext cx="1557580" cy="923330"/>
          </a:xfrm>
          <a:prstGeom prst="rect">
            <a:avLst/>
          </a:prstGeom>
          <a:solidFill>
            <a:schemeClr val="tx1"/>
          </a:solidFill>
        </p:spPr>
        <p:txBody>
          <a:bodyPr wrap="square" rtlCol="0">
            <a:spAutoFit/>
          </a:bodyPr>
          <a:lstStyle/>
          <a:p>
            <a:r>
              <a:rPr lang="en-US" dirty="0">
                <a:solidFill>
                  <a:schemeClr val="bg1"/>
                </a:solidFill>
              </a:rPr>
              <a:t>Judah Alone</a:t>
            </a:r>
          </a:p>
          <a:p>
            <a:r>
              <a:rPr lang="en-US" dirty="0">
                <a:solidFill>
                  <a:schemeClr val="bg1"/>
                </a:solidFill>
              </a:rPr>
              <a:t>722-536 BC </a:t>
            </a:r>
          </a:p>
          <a:p>
            <a:endParaRPr lang="en-US" dirty="0">
              <a:solidFill>
                <a:schemeClr val="bg1"/>
              </a:solidFill>
            </a:endParaRPr>
          </a:p>
        </p:txBody>
      </p:sp>
      <p:sp>
        <p:nvSpPr>
          <p:cNvPr id="7" name="TextBox 6"/>
          <p:cNvSpPr txBox="1"/>
          <p:nvPr/>
        </p:nvSpPr>
        <p:spPr>
          <a:xfrm>
            <a:off x="9347200" y="3276600"/>
            <a:ext cx="184731" cy="369332"/>
          </a:xfrm>
          <a:prstGeom prst="rect">
            <a:avLst/>
          </a:prstGeom>
          <a:noFill/>
        </p:spPr>
        <p:txBody>
          <a:bodyPr wrap="none" rtlCol="0">
            <a:spAutoFit/>
          </a:bodyPr>
          <a:lstStyle/>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1066800"/>
            <a:ext cx="8686800" cy="5486400"/>
          </a:xfrm>
          <a:ln w="57150">
            <a:solidFill>
              <a:schemeClr val="accent1"/>
            </a:solidFill>
          </a:ln>
        </p:spPr>
        <p:txBody>
          <a:bodyPr>
            <a:noAutofit/>
          </a:bodyPr>
          <a:lstStyle/>
          <a:p>
            <a:pPr marL="457200" lvl="1" indent="0">
              <a:buNone/>
            </a:pPr>
            <a:r>
              <a:rPr lang="en-US" sz="2600" dirty="0"/>
              <a:t>“But if you will not obey the voice of the Lord your God or be careful to do all his commandments and his statutes that I command you today, then all these curses</a:t>
            </a:r>
            <a:r>
              <a:rPr lang="en-US" sz="2600" b="1" dirty="0"/>
              <a:t> </a:t>
            </a:r>
            <a:r>
              <a:rPr lang="en-US" sz="2600" dirty="0"/>
              <a:t>shall come upon you and overtake you” (Deut. 28:15)  </a:t>
            </a:r>
          </a:p>
          <a:p>
            <a:pPr lvl="1"/>
            <a:endParaRPr lang="en-US" sz="2600" dirty="0"/>
          </a:p>
          <a:p>
            <a:pPr marL="457200" lvl="1" indent="0">
              <a:buNone/>
            </a:pPr>
            <a:r>
              <a:rPr lang="en-US" sz="2600" dirty="0"/>
              <a:t>“The Lord will bring you and your king whom you set over you to a nation that neither you nor your fathers have known. And there you shall serve other gods of wood and stone. </a:t>
            </a:r>
            <a:r>
              <a:rPr lang="en-US" sz="2600" b="1" baseline="30000" dirty="0"/>
              <a:t>37 </a:t>
            </a:r>
            <a:r>
              <a:rPr lang="en-US" sz="2600" dirty="0"/>
              <a:t>And you shall become a horror, a proverb, and a byword among all the peoples where the Lord will lead you away” (Deut. 28:36-37).</a:t>
            </a:r>
            <a:endParaRPr lang="en-US" sz="1000" dirty="0"/>
          </a:p>
          <a:p>
            <a:pPr marL="457200" lvl="1" indent="0">
              <a:buNone/>
            </a:pPr>
            <a:endParaRPr lang="en-US" sz="1000" dirty="0"/>
          </a:p>
          <a:p>
            <a:pPr marL="457200" lvl="1" indent="0">
              <a:buNone/>
            </a:pPr>
            <a:r>
              <a:rPr lang="en-US" sz="2600" dirty="0"/>
              <a:t>*Note: Continue reading 28:49-64.</a:t>
            </a:r>
          </a:p>
        </p:txBody>
      </p:sp>
      <p:sp>
        <p:nvSpPr>
          <p:cNvPr id="5" name="TextBox 4"/>
          <p:cNvSpPr txBox="1"/>
          <p:nvPr/>
        </p:nvSpPr>
        <p:spPr>
          <a:xfrm>
            <a:off x="228600" y="381000"/>
            <a:ext cx="3948132" cy="523220"/>
          </a:xfrm>
          <a:prstGeom prst="rect">
            <a:avLst/>
          </a:prstGeom>
          <a:solidFill>
            <a:schemeClr val="tx1"/>
          </a:solidFill>
        </p:spPr>
        <p:txBody>
          <a:bodyPr wrap="none" rtlCol="0">
            <a:spAutoFit/>
          </a:bodyPr>
          <a:lstStyle/>
          <a:p>
            <a:r>
              <a:rPr lang="en-US" sz="2800" b="1" dirty="0">
                <a:solidFill>
                  <a:schemeClr val="bg1"/>
                </a:solidFill>
              </a:rPr>
              <a:t>God keeps His promises!</a:t>
            </a:r>
          </a:p>
        </p:txBody>
      </p:sp>
    </p:spTree>
    <p:extLst>
      <p:ext uri="{BB962C8B-B14F-4D97-AF65-F5344CB8AC3E}">
        <p14:creationId xmlns:p14="http://schemas.microsoft.com/office/powerpoint/2010/main" val="29287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bg/>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extLst>
              <p:ext uri="{D42A27DB-BD31-4B8C-83A1-F6EECF244321}">
                <p14:modId xmlns:p14="http://schemas.microsoft.com/office/powerpoint/2010/main" val="187752564"/>
              </p:ext>
            </p:extLst>
          </p:nvPr>
        </p:nvGraphicFramePr>
        <p:xfrm>
          <a:off x="304800" y="152406"/>
          <a:ext cx="8534399" cy="6553196"/>
        </p:xfrm>
        <a:graphic>
          <a:graphicData uri="http://schemas.openxmlformats.org/drawingml/2006/table">
            <a:tbl>
              <a:tblPr/>
              <a:tblGrid>
                <a:gridCol w="241333">
                  <a:extLst>
                    <a:ext uri="{9D8B030D-6E8A-4147-A177-3AD203B41FA5}">
                      <a16:colId xmlns:a16="http://schemas.microsoft.com/office/drawing/2014/main" val="20000"/>
                    </a:ext>
                  </a:extLst>
                </a:gridCol>
                <a:gridCol w="928766">
                  <a:extLst>
                    <a:ext uri="{9D8B030D-6E8A-4147-A177-3AD203B41FA5}">
                      <a16:colId xmlns:a16="http://schemas.microsoft.com/office/drawing/2014/main" val="20001"/>
                    </a:ext>
                  </a:extLst>
                </a:gridCol>
                <a:gridCol w="709371">
                  <a:extLst>
                    <a:ext uri="{9D8B030D-6E8A-4147-A177-3AD203B41FA5}">
                      <a16:colId xmlns:a16="http://schemas.microsoft.com/office/drawing/2014/main" val="20002"/>
                    </a:ext>
                  </a:extLst>
                </a:gridCol>
                <a:gridCol w="606989">
                  <a:extLst>
                    <a:ext uri="{9D8B030D-6E8A-4147-A177-3AD203B41FA5}">
                      <a16:colId xmlns:a16="http://schemas.microsoft.com/office/drawing/2014/main" val="20003"/>
                    </a:ext>
                  </a:extLst>
                </a:gridCol>
                <a:gridCol w="680119">
                  <a:extLst>
                    <a:ext uri="{9D8B030D-6E8A-4147-A177-3AD203B41FA5}">
                      <a16:colId xmlns:a16="http://schemas.microsoft.com/office/drawing/2014/main" val="20004"/>
                    </a:ext>
                  </a:extLst>
                </a:gridCol>
                <a:gridCol w="219393">
                  <a:extLst>
                    <a:ext uri="{9D8B030D-6E8A-4147-A177-3AD203B41FA5}">
                      <a16:colId xmlns:a16="http://schemas.microsoft.com/office/drawing/2014/main" val="20005"/>
                    </a:ext>
                  </a:extLst>
                </a:gridCol>
                <a:gridCol w="628927">
                  <a:extLst>
                    <a:ext uri="{9D8B030D-6E8A-4147-A177-3AD203B41FA5}">
                      <a16:colId xmlns:a16="http://schemas.microsoft.com/office/drawing/2014/main" val="20006"/>
                    </a:ext>
                  </a:extLst>
                </a:gridCol>
                <a:gridCol w="628927">
                  <a:extLst>
                    <a:ext uri="{9D8B030D-6E8A-4147-A177-3AD203B41FA5}">
                      <a16:colId xmlns:a16="http://schemas.microsoft.com/office/drawing/2014/main" val="20007"/>
                    </a:ext>
                  </a:extLst>
                </a:gridCol>
                <a:gridCol w="841007">
                  <a:extLst>
                    <a:ext uri="{9D8B030D-6E8A-4147-A177-3AD203B41FA5}">
                      <a16:colId xmlns:a16="http://schemas.microsoft.com/office/drawing/2014/main" val="20008"/>
                    </a:ext>
                  </a:extLst>
                </a:gridCol>
                <a:gridCol w="372969">
                  <a:extLst>
                    <a:ext uri="{9D8B030D-6E8A-4147-A177-3AD203B41FA5}">
                      <a16:colId xmlns:a16="http://schemas.microsoft.com/office/drawing/2014/main" val="20009"/>
                    </a:ext>
                  </a:extLst>
                </a:gridCol>
                <a:gridCol w="1148158">
                  <a:extLst>
                    <a:ext uri="{9D8B030D-6E8A-4147-A177-3AD203B41FA5}">
                      <a16:colId xmlns:a16="http://schemas.microsoft.com/office/drawing/2014/main" val="20010"/>
                    </a:ext>
                  </a:extLst>
                </a:gridCol>
                <a:gridCol w="1528440">
                  <a:extLst>
                    <a:ext uri="{9D8B030D-6E8A-4147-A177-3AD203B41FA5}">
                      <a16:colId xmlns:a16="http://schemas.microsoft.com/office/drawing/2014/main" val="20011"/>
                    </a:ext>
                  </a:extLst>
                </a:gridCol>
              </a:tblGrid>
              <a:tr h="199015">
                <a:tc>
                  <a:txBody>
                    <a:bodyPr/>
                    <a:lstStyle/>
                    <a:p>
                      <a:pPr algn="l" fontAlgn="b"/>
                      <a:endParaRPr lang="en-US" sz="800" b="0" i="0" u="none" strike="noStrike" dirty="0">
                        <a:solidFill>
                          <a:srgbClr val="000000"/>
                        </a:solidFill>
                        <a:effectLst/>
                        <a:latin typeface="Calibri" charset="0"/>
                      </a:endParaRPr>
                    </a:p>
                  </a:txBody>
                  <a:tcPr marL="8800" marR="8800" marT="8800" marB="0" anchor="b">
                    <a:lnL>
                      <a:noFill/>
                    </a:lnL>
                    <a:lnR>
                      <a:noFill/>
                    </a:lnR>
                    <a:lnT>
                      <a:noFill/>
                    </a:lnT>
                    <a:lnB>
                      <a:noFill/>
                    </a:lnB>
                  </a:tcPr>
                </a:tc>
                <a:tc gridSpan="4">
                  <a:txBody>
                    <a:bodyPr/>
                    <a:lstStyle/>
                    <a:p>
                      <a:pPr algn="ctr" fontAlgn="b"/>
                      <a:r>
                        <a:rPr lang="en-US" sz="700" b="0" i="0" u="none" strike="noStrike" dirty="0">
                          <a:solidFill>
                            <a:srgbClr val="000000"/>
                          </a:solidFill>
                          <a:effectLst/>
                          <a:latin typeface="Arial Black" charset="0"/>
                        </a:rPr>
                        <a:t>THE KINGS AND PROPHETS</a:t>
                      </a:r>
                    </a:p>
                  </a:txBody>
                  <a:tcPr marL="8800" marR="8800" marT="880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endParaRPr lang="en-US" sz="700" b="0" i="0" u="none" strike="noStrike" dirty="0">
                        <a:solidFill>
                          <a:srgbClr val="000000"/>
                        </a:solidFill>
                        <a:effectLst/>
                        <a:latin typeface="Arial Black" charset="0"/>
                      </a:endParaRPr>
                    </a:p>
                  </a:txBody>
                  <a:tcPr marL="8800" marR="8800" marT="8800" marB="0" anchor="b">
                    <a:lnL>
                      <a:noFill/>
                    </a:lnL>
                    <a:lnR>
                      <a:noFill/>
                    </a:lnR>
                    <a:lnT>
                      <a:noFill/>
                    </a:lnT>
                    <a:lnB>
                      <a:noFill/>
                    </a:lnB>
                  </a:tcPr>
                </a:tc>
                <a:tc>
                  <a:txBody>
                    <a:bodyPr/>
                    <a:lstStyle/>
                    <a:p>
                      <a:pPr algn="ctr" fontAlgn="b"/>
                      <a:endParaRPr lang="en-US" sz="700" b="0" i="0" u="none" strike="noStrike" dirty="0">
                        <a:solidFill>
                          <a:srgbClr val="000000"/>
                        </a:solidFill>
                        <a:effectLst/>
                        <a:latin typeface="Arial Black" charset="0"/>
                      </a:endParaRPr>
                    </a:p>
                  </a:txBody>
                  <a:tcPr marL="8800" marR="8800" marT="8800"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charset="0"/>
                      </a:endParaRPr>
                    </a:p>
                  </a:txBody>
                  <a:tcPr marL="8800" marR="8800" marT="8800" marB="0" anchor="b">
                    <a:lnL>
                      <a:noFill/>
                    </a:lnL>
                    <a:lnR>
                      <a:noFill/>
                    </a:lnR>
                    <a:lnT>
                      <a:noFill/>
                    </a:lnT>
                    <a:lnB>
                      <a:noFill/>
                    </a:lnB>
                  </a:tcPr>
                </a:tc>
                <a:tc gridSpan="4">
                  <a:txBody>
                    <a:bodyPr/>
                    <a:lstStyle/>
                    <a:p>
                      <a:pPr algn="ctr" fontAlgn="b"/>
                      <a:r>
                        <a:rPr lang="en-US" sz="700" b="0" i="0" u="none" strike="noStrike" dirty="0">
                          <a:solidFill>
                            <a:srgbClr val="000000"/>
                          </a:solidFill>
                          <a:effectLst/>
                          <a:latin typeface="Arial Black" charset="0"/>
                        </a:rPr>
                        <a:t>THE KINGS AND PROPHETS</a:t>
                      </a:r>
                    </a:p>
                  </a:txBody>
                  <a:tcPr marL="8800" marR="8800" marT="880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86578">
                <a:tc>
                  <a:txBody>
                    <a:bodyPr/>
                    <a:lstStyle/>
                    <a:p>
                      <a:pPr algn="l" fontAlgn="b"/>
                      <a:endParaRPr lang="en-US" sz="800" b="0" i="0" u="none" strike="noStrike" dirty="0">
                        <a:solidFill>
                          <a:srgbClr val="000000"/>
                        </a:solidFill>
                        <a:effectLst/>
                        <a:latin typeface="Calibri" charset="0"/>
                      </a:endParaRPr>
                    </a:p>
                  </a:txBody>
                  <a:tcPr marL="8800" marR="8800" marT="8800" marB="0" anchor="b">
                    <a:lnL>
                      <a:noFill/>
                    </a:lnL>
                    <a:lnR>
                      <a:noFill/>
                    </a:lnR>
                    <a:lnT>
                      <a:noFill/>
                    </a:lnT>
                    <a:lnB>
                      <a:noFill/>
                    </a:lnB>
                  </a:tcPr>
                </a:tc>
                <a:tc gridSpan="4">
                  <a:txBody>
                    <a:bodyPr/>
                    <a:lstStyle/>
                    <a:p>
                      <a:pPr algn="ctr" fontAlgn="b"/>
                      <a:r>
                        <a:rPr lang="en-US" sz="800" b="1" i="0" u="none" strike="noStrike" dirty="0">
                          <a:solidFill>
                            <a:srgbClr val="000000"/>
                          </a:solidFill>
                          <a:effectLst/>
                          <a:latin typeface="Calibri" charset="0"/>
                        </a:rPr>
                        <a:t>THE NORTHERN KINGDOM: ISRAEL 931-722 B.C.  </a:t>
                      </a:r>
                    </a:p>
                  </a:txBody>
                  <a:tcPr marL="8800" marR="8800" marT="880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endParaRPr lang="en-US" sz="800" b="1" i="0" u="none" strike="noStrike" dirty="0">
                        <a:solidFill>
                          <a:srgbClr val="000000"/>
                        </a:solidFill>
                        <a:effectLst/>
                        <a:latin typeface="Calibri" charset="0"/>
                      </a:endParaRPr>
                    </a:p>
                  </a:txBody>
                  <a:tcPr marL="8800" marR="8800" marT="8800" marB="0" anchor="b">
                    <a:lnL>
                      <a:noFill/>
                    </a:lnL>
                    <a:lnR>
                      <a:noFill/>
                    </a:lnR>
                    <a:lnT>
                      <a:noFill/>
                    </a:lnT>
                    <a:lnB>
                      <a:noFill/>
                    </a:lnB>
                  </a:tcPr>
                </a:tc>
                <a:tc>
                  <a:txBody>
                    <a:bodyPr/>
                    <a:lstStyle/>
                    <a:p>
                      <a:pPr algn="ctr" fontAlgn="b"/>
                      <a:endParaRPr lang="en-US" sz="800" b="1" i="0" u="none" strike="noStrike" dirty="0">
                        <a:solidFill>
                          <a:srgbClr val="000000"/>
                        </a:solidFill>
                        <a:effectLst/>
                        <a:latin typeface="Calibri" charset="0"/>
                      </a:endParaRPr>
                    </a:p>
                  </a:txBody>
                  <a:tcPr marL="8800" marR="8800" marT="8800" marB="0" anchor="b">
                    <a:lnL>
                      <a:noFill/>
                    </a:lnL>
                    <a:lnR>
                      <a:noFill/>
                    </a:lnR>
                    <a:lnT>
                      <a:noFill/>
                    </a:lnT>
                    <a:lnB>
                      <a:noFill/>
                    </a:lnB>
                  </a:tcPr>
                </a:tc>
                <a:tc>
                  <a:txBody>
                    <a:bodyPr/>
                    <a:lstStyle/>
                    <a:p>
                      <a:pPr algn="l" fontAlgn="b"/>
                      <a:endParaRPr lang="en-US" sz="800" b="1" i="0" u="none" strike="noStrike" dirty="0">
                        <a:solidFill>
                          <a:srgbClr val="000000"/>
                        </a:solidFill>
                        <a:effectLst/>
                        <a:latin typeface="Calibri" charset="0"/>
                      </a:endParaRPr>
                    </a:p>
                  </a:txBody>
                  <a:tcPr marL="8800" marR="8800" marT="8800" marB="0" anchor="b">
                    <a:lnL>
                      <a:noFill/>
                    </a:lnL>
                    <a:lnR>
                      <a:noFill/>
                    </a:lnR>
                    <a:lnT>
                      <a:noFill/>
                    </a:lnT>
                    <a:lnB>
                      <a:noFill/>
                    </a:lnB>
                  </a:tcPr>
                </a:tc>
                <a:tc gridSpan="4">
                  <a:txBody>
                    <a:bodyPr/>
                    <a:lstStyle/>
                    <a:p>
                      <a:pPr algn="ctr" fontAlgn="b"/>
                      <a:r>
                        <a:rPr lang="en-US" sz="800" b="1" i="0" u="none" strike="noStrike" dirty="0">
                          <a:solidFill>
                            <a:srgbClr val="000000"/>
                          </a:solidFill>
                          <a:effectLst/>
                          <a:latin typeface="Calibri" charset="0"/>
                        </a:rPr>
                        <a:t>THE SOUTHERN KINGDOM: 931-586 B.C.</a:t>
                      </a:r>
                    </a:p>
                  </a:txBody>
                  <a:tcPr marL="8800" marR="8800" marT="880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373154">
                <a:tc>
                  <a:txBody>
                    <a:bodyPr/>
                    <a:lstStyle/>
                    <a:p>
                      <a:pPr algn="l" fontAlgn="b"/>
                      <a:endParaRPr lang="en-US" sz="800" b="0" i="0" u="none" strike="noStrike" dirty="0">
                        <a:solidFill>
                          <a:srgbClr val="000000"/>
                        </a:solidFill>
                        <a:effectLst/>
                        <a:latin typeface="Calibri" charset="0"/>
                      </a:endParaRPr>
                    </a:p>
                  </a:txBody>
                  <a:tcPr marL="8800" marR="8800" marT="880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800" b="0" i="0" u="none" strike="noStrike" dirty="0">
                          <a:solidFill>
                            <a:srgbClr val="FFFFFF"/>
                          </a:solidFill>
                          <a:effectLst/>
                          <a:latin typeface="Calibri" charset="0"/>
                        </a:rPr>
                        <a:t>Kings</a:t>
                      </a:r>
                    </a:p>
                  </a:txBody>
                  <a:tcPr marL="8800" marR="8800" marT="88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D0D0D"/>
                    </a:solidFill>
                  </a:tcPr>
                </a:tc>
                <a:tc>
                  <a:txBody>
                    <a:bodyPr/>
                    <a:lstStyle/>
                    <a:p>
                      <a:pPr algn="ctr" fontAlgn="b"/>
                      <a:r>
                        <a:rPr lang="en-US" sz="800" b="0" i="0" u="none" strike="noStrike" dirty="0">
                          <a:solidFill>
                            <a:srgbClr val="FFFFFF"/>
                          </a:solidFill>
                          <a:effectLst/>
                          <a:latin typeface="Calibri" charset="0"/>
                        </a:rPr>
                        <a:t>Godly?</a:t>
                      </a:r>
                    </a:p>
                  </a:txBody>
                  <a:tcPr marL="8800" marR="8800" marT="88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D0D0D"/>
                    </a:solidFill>
                  </a:tcPr>
                </a:tc>
                <a:tc>
                  <a:txBody>
                    <a:bodyPr/>
                    <a:lstStyle/>
                    <a:p>
                      <a:pPr algn="ctr" fontAlgn="b"/>
                      <a:r>
                        <a:rPr lang="en-US" sz="800" b="0" i="0" u="none" strike="noStrike" dirty="0">
                          <a:solidFill>
                            <a:srgbClr val="FFFFFF"/>
                          </a:solidFill>
                          <a:effectLst/>
                          <a:latin typeface="Calibri" charset="0"/>
                        </a:rPr>
                        <a:t>Years Reigned</a:t>
                      </a:r>
                    </a:p>
                  </a:txBody>
                  <a:tcPr marL="8800" marR="8800" marT="88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D0D0D"/>
                    </a:solidFill>
                  </a:tcPr>
                </a:tc>
                <a:tc>
                  <a:txBody>
                    <a:bodyPr/>
                    <a:lstStyle/>
                    <a:p>
                      <a:pPr algn="ctr" fontAlgn="b"/>
                      <a:r>
                        <a:rPr lang="en-US" sz="800" b="0" i="0" u="none" strike="noStrike" dirty="0">
                          <a:solidFill>
                            <a:srgbClr val="FFFFFF"/>
                          </a:solidFill>
                          <a:effectLst/>
                          <a:latin typeface="Calibri" charset="0"/>
                        </a:rPr>
                        <a:t>Scripture Record</a:t>
                      </a:r>
                    </a:p>
                  </a:txBody>
                  <a:tcPr marL="8800" marR="8800" marT="88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D0D0D"/>
                    </a:solidFill>
                  </a:tcPr>
                </a:tc>
                <a:tc>
                  <a:txBody>
                    <a:bodyPr/>
                    <a:lstStyle/>
                    <a:p>
                      <a:pPr algn="ctr" fontAlgn="b"/>
                      <a:r>
                        <a:rPr lang="sk-SK" sz="800" b="0" i="0" u="none" strike="noStrike" dirty="0">
                          <a:solidFill>
                            <a:srgbClr val="FFFFFF"/>
                          </a:solidFill>
                          <a:effectLst/>
                          <a:latin typeface="Calibri" charset="0"/>
                        </a:rPr>
                        <a:t> </a:t>
                      </a:r>
                    </a:p>
                  </a:txBody>
                  <a:tcPr marL="8800" marR="8800" marT="8800" marB="0" anchor="b">
                    <a:lnL w="6350" cap="flat" cmpd="sng" algn="ctr">
                      <a:solidFill>
                        <a:srgbClr val="000000"/>
                      </a:solidFill>
                      <a:prstDash val="solid"/>
                      <a:round/>
                      <a:headEnd type="none" w="med" len="med"/>
                      <a:tailEnd type="none" w="med" len="med"/>
                    </a:lnL>
                    <a:lnR>
                      <a:noFill/>
                    </a:lnR>
                    <a:lnT>
                      <a:noFill/>
                    </a:lnT>
                    <a:lnB>
                      <a:noFill/>
                    </a:lnB>
                    <a:solidFill>
                      <a:srgbClr val="000000"/>
                    </a:solidFill>
                  </a:tcPr>
                </a:tc>
                <a:tc>
                  <a:txBody>
                    <a:bodyPr/>
                    <a:lstStyle/>
                    <a:p>
                      <a:pPr algn="ctr" fontAlgn="b"/>
                      <a:r>
                        <a:rPr lang="sk-SK" sz="800" b="1" i="0" u="none" strike="noStrike" dirty="0">
                          <a:solidFill>
                            <a:srgbClr val="FFFFFF"/>
                          </a:solidFill>
                          <a:effectLst/>
                          <a:latin typeface="Calibri" charset="0"/>
                        </a:rPr>
                        <a:t> </a:t>
                      </a:r>
                    </a:p>
                  </a:txBody>
                  <a:tcPr marL="8800" marR="8800" marT="8800" marB="0" anchor="b">
                    <a:lnL>
                      <a:noFill/>
                    </a:lnL>
                    <a:lnR>
                      <a:noFill/>
                    </a:lnR>
                    <a:lnT>
                      <a:noFill/>
                    </a:lnT>
                    <a:lnB>
                      <a:noFill/>
                    </a:lnB>
                    <a:solidFill>
                      <a:srgbClr val="FFFFFF"/>
                    </a:solidFill>
                  </a:tcPr>
                </a:tc>
                <a:tc>
                  <a:txBody>
                    <a:bodyPr/>
                    <a:lstStyle/>
                    <a:p>
                      <a:pPr algn="ctr" fontAlgn="b"/>
                      <a:r>
                        <a:rPr lang="sk-SK" sz="800" b="1" i="0" u="none" strike="noStrike" dirty="0">
                          <a:solidFill>
                            <a:srgbClr val="FFFFFF"/>
                          </a:solidFill>
                          <a:effectLst/>
                          <a:latin typeface="Calibri" charset="0"/>
                        </a:rPr>
                        <a:t> </a:t>
                      </a:r>
                    </a:p>
                  </a:txBody>
                  <a:tcPr marL="8800" marR="8800" marT="8800" marB="0" anchor="b">
                    <a:lnL>
                      <a:noFill/>
                    </a:lnL>
                    <a:lnR>
                      <a:noFill/>
                    </a:lnR>
                    <a:lnT>
                      <a:noFill/>
                    </a:lnT>
                    <a:lnB>
                      <a:noFill/>
                    </a:lnB>
                    <a:solidFill>
                      <a:srgbClr val="FFFFFF"/>
                    </a:solidFill>
                  </a:tcPr>
                </a:tc>
                <a:tc>
                  <a:txBody>
                    <a:bodyPr/>
                    <a:lstStyle/>
                    <a:p>
                      <a:pPr algn="ctr" fontAlgn="b"/>
                      <a:r>
                        <a:rPr lang="en-US" sz="800" b="1" i="0" u="none" strike="noStrike" dirty="0">
                          <a:solidFill>
                            <a:srgbClr val="FFFFFF"/>
                          </a:solidFill>
                          <a:effectLst/>
                          <a:latin typeface="Calibri" charset="0"/>
                        </a:rPr>
                        <a:t>Kings</a:t>
                      </a:r>
                    </a:p>
                  </a:txBody>
                  <a:tcPr marL="8800" marR="8800" marT="8800" marB="0" anchor="b">
                    <a:lnL>
                      <a:noFill/>
                    </a:lnL>
                    <a:lnR>
                      <a:noFill/>
                    </a:lnR>
                    <a:lnT>
                      <a:noFill/>
                    </a:lnT>
                    <a:lnB w="6350" cap="flat" cmpd="sng" algn="ctr">
                      <a:solidFill>
                        <a:srgbClr val="000000"/>
                      </a:solidFill>
                      <a:prstDash val="solid"/>
                      <a:round/>
                      <a:headEnd type="none" w="med" len="med"/>
                      <a:tailEnd type="none" w="med" len="med"/>
                    </a:lnB>
                    <a:solidFill>
                      <a:srgbClr val="0D0D0D"/>
                    </a:solidFill>
                  </a:tcPr>
                </a:tc>
                <a:tc>
                  <a:txBody>
                    <a:bodyPr/>
                    <a:lstStyle/>
                    <a:p>
                      <a:pPr algn="ctr" fontAlgn="b"/>
                      <a:r>
                        <a:rPr lang="en-US" sz="800" b="1" i="0" u="none" strike="noStrike" dirty="0">
                          <a:solidFill>
                            <a:srgbClr val="FFFFFF"/>
                          </a:solidFill>
                          <a:effectLst/>
                          <a:latin typeface="Calibri" charset="0"/>
                        </a:rPr>
                        <a:t>Godly?</a:t>
                      </a:r>
                    </a:p>
                  </a:txBody>
                  <a:tcPr marL="8800" marR="8800" marT="8800" marB="0" anchor="b">
                    <a:lnL>
                      <a:noFill/>
                    </a:lnL>
                    <a:lnR>
                      <a:noFill/>
                    </a:lnR>
                    <a:lnT>
                      <a:noFill/>
                    </a:lnT>
                    <a:lnB w="6350" cap="flat" cmpd="sng" algn="ctr">
                      <a:solidFill>
                        <a:srgbClr val="000000"/>
                      </a:solidFill>
                      <a:prstDash val="solid"/>
                      <a:round/>
                      <a:headEnd type="none" w="med" len="med"/>
                      <a:tailEnd type="none" w="med" len="med"/>
                    </a:lnB>
                    <a:solidFill>
                      <a:srgbClr val="0D0D0D"/>
                    </a:solidFill>
                  </a:tcPr>
                </a:tc>
                <a:tc>
                  <a:txBody>
                    <a:bodyPr/>
                    <a:lstStyle/>
                    <a:p>
                      <a:pPr algn="ctr" fontAlgn="b"/>
                      <a:r>
                        <a:rPr lang="en-US" sz="800" b="1" i="0" u="none" strike="noStrike" dirty="0">
                          <a:solidFill>
                            <a:srgbClr val="FFFFFF"/>
                          </a:solidFill>
                          <a:effectLst/>
                          <a:latin typeface="Calibri" charset="0"/>
                        </a:rPr>
                        <a:t>Years Reigned</a:t>
                      </a:r>
                    </a:p>
                  </a:txBody>
                  <a:tcPr marL="8800" marR="8800" marT="8800" marB="0" anchor="b">
                    <a:lnL>
                      <a:noFill/>
                    </a:lnL>
                    <a:lnR>
                      <a:noFill/>
                    </a:lnR>
                    <a:lnT>
                      <a:noFill/>
                    </a:lnT>
                    <a:lnB w="6350" cap="flat" cmpd="sng" algn="ctr">
                      <a:solidFill>
                        <a:srgbClr val="000000"/>
                      </a:solidFill>
                      <a:prstDash val="solid"/>
                      <a:round/>
                      <a:headEnd type="none" w="med" len="med"/>
                      <a:tailEnd type="none" w="med" len="med"/>
                    </a:lnB>
                    <a:solidFill>
                      <a:srgbClr val="0D0D0D"/>
                    </a:solidFill>
                  </a:tcPr>
                </a:tc>
                <a:tc>
                  <a:txBody>
                    <a:bodyPr/>
                    <a:lstStyle/>
                    <a:p>
                      <a:pPr algn="ctr" fontAlgn="b"/>
                      <a:r>
                        <a:rPr lang="en-US" sz="800" b="1" i="0" u="none" strike="noStrike" dirty="0">
                          <a:solidFill>
                            <a:srgbClr val="FFFFFF"/>
                          </a:solidFill>
                          <a:effectLst/>
                          <a:latin typeface="Calibri" charset="0"/>
                        </a:rPr>
                        <a:t>Scripture Record</a:t>
                      </a:r>
                    </a:p>
                  </a:txBody>
                  <a:tcPr marL="8800" marR="8800" marT="8800" marB="0" anchor="b">
                    <a:lnL>
                      <a:noFill/>
                    </a:lnL>
                    <a:lnR>
                      <a:noFill/>
                    </a:lnR>
                    <a:lnT>
                      <a:noFill/>
                    </a:lnT>
                    <a:lnB w="6350" cap="flat" cmpd="sng" algn="ctr">
                      <a:solidFill>
                        <a:srgbClr val="000000"/>
                      </a:solidFill>
                      <a:prstDash val="solid"/>
                      <a:round/>
                      <a:headEnd type="none" w="med" len="med"/>
                      <a:tailEnd type="none" w="med" len="med"/>
                    </a:lnB>
                    <a:solidFill>
                      <a:srgbClr val="0D0D0D"/>
                    </a:solidFill>
                  </a:tcPr>
                </a:tc>
                <a:extLst>
                  <a:ext uri="{0D108BD9-81ED-4DB2-BD59-A6C34878D82A}">
                    <a16:rowId xmlns:a16="http://schemas.microsoft.com/office/drawing/2014/main" val="10002"/>
                  </a:ext>
                </a:extLst>
              </a:tr>
              <a:tr h="373154">
                <a:tc>
                  <a:txBody>
                    <a:bodyPr/>
                    <a:lstStyle/>
                    <a:p>
                      <a:pPr algn="l" fontAlgn="b"/>
                      <a:endParaRPr lang="en-US" sz="800" b="0" i="0" u="none" strike="noStrike" dirty="0">
                        <a:solidFill>
                          <a:srgbClr val="000000"/>
                        </a:solidFill>
                        <a:effectLst/>
                        <a:latin typeface="Calibri" charset="0"/>
                      </a:endParaRPr>
                    </a:p>
                  </a:txBody>
                  <a:tcPr marL="8800" marR="8800" marT="880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dirty="0">
                          <a:solidFill>
                            <a:srgbClr val="000000"/>
                          </a:solidFill>
                          <a:effectLst/>
                          <a:latin typeface="Calibri" charset="0"/>
                        </a:rPr>
                        <a:t>Jeroboam I</a:t>
                      </a:r>
                    </a:p>
                  </a:txBody>
                  <a:tcPr marL="8800" marR="8800" marT="88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dirty="0">
                          <a:solidFill>
                            <a:srgbClr val="000000"/>
                          </a:solidFill>
                          <a:effectLst/>
                          <a:latin typeface="Calibri" charset="0"/>
                        </a:rPr>
                        <a:t>No</a:t>
                      </a:r>
                    </a:p>
                  </a:txBody>
                  <a:tcPr marL="8800" marR="8800" marT="88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s-IS" sz="800" b="1" i="0" u="none" strike="noStrike">
                          <a:solidFill>
                            <a:srgbClr val="000000"/>
                          </a:solidFill>
                          <a:effectLst/>
                          <a:latin typeface="Calibri" charset="0"/>
                        </a:rPr>
                        <a:t>22</a:t>
                      </a:r>
                    </a:p>
                  </a:txBody>
                  <a:tcPr marL="8800" marR="8800" marT="88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1" i="0" u="none" strike="noStrike" dirty="0">
                          <a:solidFill>
                            <a:srgbClr val="000000"/>
                          </a:solidFill>
                          <a:effectLst/>
                          <a:latin typeface="Calibri" charset="0"/>
                        </a:rPr>
                        <a:t>1 Kings 12-14</a:t>
                      </a:r>
                    </a:p>
                  </a:txBody>
                  <a:tcPr marL="8800" marR="8800" marT="88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k-SK" sz="800" b="0" i="0" u="none" strike="noStrike" dirty="0">
                          <a:solidFill>
                            <a:srgbClr val="000000"/>
                          </a:solidFill>
                          <a:effectLst/>
                          <a:latin typeface="Calibri" charset="0"/>
                        </a:rPr>
                        <a:t> </a:t>
                      </a:r>
                    </a:p>
                  </a:txBody>
                  <a:tcPr marL="8800" marR="8800" marT="8800" marB="0" anchor="b">
                    <a:lnL w="6350" cap="flat" cmpd="sng" algn="ctr">
                      <a:solidFill>
                        <a:srgbClr val="000000"/>
                      </a:solidFill>
                      <a:prstDash val="solid"/>
                      <a:round/>
                      <a:headEnd type="none" w="med" len="med"/>
                      <a:tailEnd type="none" w="med" len="med"/>
                    </a:lnL>
                    <a:lnR>
                      <a:noFill/>
                    </a:lnR>
                    <a:lnT>
                      <a:noFill/>
                    </a:lnT>
                    <a:lnB>
                      <a:noFill/>
                    </a:lnB>
                    <a:solidFill>
                      <a:srgbClr val="000000"/>
                    </a:solidFill>
                  </a:tcPr>
                </a:tc>
                <a:tc>
                  <a:txBody>
                    <a:bodyPr/>
                    <a:lstStyle/>
                    <a:p>
                      <a:pPr algn="ctr" fontAlgn="b"/>
                      <a:endParaRPr lang="en-US" sz="800" b="1" i="0" u="none" strike="noStrike" dirty="0">
                        <a:solidFill>
                          <a:srgbClr val="000000"/>
                        </a:solidFill>
                        <a:effectLst/>
                        <a:latin typeface="Calibri" charset="0"/>
                      </a:endParaRPr>
                    </a:p>
                  </a:txBody>
                  <a:tcPr marL="8800" marR="8800" marT="8800" marB="0" anchor="b">
                    <a:lnL>
                      <a:noFill/>
                    </a:lnL>
                    <a:lnR>
                      <a:noFill/>
                    </a:lnR>
                    <a:lnT>
                      <a:noFill/>
                    </a:lnT>
                    <a:lnB>
                      <a:noFill/>
                    </a:lnB>
                  </a:tcPr>
                </a:tc>
                <a:tc>
                  <a:txBody>
                    <a:bodyPr/>
                    <a:lstStyle/>
                    <a:p>
                      <a:pPr algn="ctr" fontAlgn="b"/>
                      <a:endParaRPr lang="en-US" sz="800" b="1" i="0" u="none" strike="noStrike" dirty="0">
                        <a:solidFill>
                          <a:srgbClr val="000000"/>
                        </a:solidFill>
                        <a:effectLst/>
                        <a:latin typeface="Calibri" charset="0"/>
                      </a:endParaRPr>
                    </a:p>
                  </a:txBody>
                  <a:tcPr marL="8800" marR="8800" marT="880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dirty="0">
                          <a:solidFill>
                            <a:srgbClr val="000000"/>
                          </a:solidFill>
                          <a:effectLst/>
                          <a:latin typeface="Calibri" charset="0"/>
                        </a:rPr>
                        <a:t>Rehoboam</a:t>
                      </a:r>
                    </a:p>
                  </a:txBody>
                  <a:tcPr marL="8800" marR="8800" marT="88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dirty="0">
                          <a:solidFill>
                            <a:srgbClr val="000000"/>
                          </a:solidFill>
                          <a:effectLst/>
                          <a:latin typeface="Calibri" charset="0"/>
                        </a:rPr>
                        <a:t>No</a:t>
                      </a:r>
                    </a:p>
                  </a:txBody>
                  <a:tcPr marL="8800" marR="8800" marT="88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dirty="0">
                          <a:solidFill>
                            <a:srgbClr val="000000"/>
                          </a:solidFill>
                          <a:effectLst/>
                          <a:latin typeface="Calibri" charset="0"/>
                        </a:rPr>
                        <a:t>17</a:t>
                      </a:r>
                    </a:p>
                  </a:txBody>
                  <a:tcPr marL="8800" marR="8800" marT="88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1" i="0" u="none" strike="noStrike" dirty="0">
                          <a:solidFill>
                            <a:srgbClr val="000000"/>
                          </a:solidFill>
                          <a:effectLst/>
                          <a:latin typeface="Calibri" charset="0"/>
                        </a:rPr>
                        <a:t>1 Kings 12-14 2 Chr. 11-12</a:t>
                      </a:r>
                    </a:p>
                  </a:txBody>
                  <a:tcPr marL="8800" marR="8800" marT="88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86578">
                <a:tc>
                  <a:txBody>
                    <a:bodyPr/>
                    <a:lstStyle/>
                    <a:p>
                      <a:pPr algn="l" fontAlgn="b"/>
                      <a:endParaRPr lang="en-US" sz="800" b="0" i="0" u="none" strike="noStrike" dirty="0">
                        <a:solidFill>
                          <a:srgbClr val="000000"/>
                        </a:solidFill>
                        <a:effectLst/>
                        <a:latin typeface="Calibri" charset="0"/>
                      </a:endParaRPr>
                    </a:p>
                  </a:txBody>
                  <a:tcPr marL="8800" marR="8800" marT="880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dirty="0">
                          <a:solidFill>
                            <a:srgbClr val="000000"/>
                          </a:solidFill>
                          <a:effectLst/>
                          <a:latin typeface="Calibri" charset="0"/>
                        </a:rPr>
                        <a:t>Nadab</a:t>
                      </a:r>
                    </a:p>
                  </a:txBody>
                  <a:tcPr marL="8800" marR="8800" marT="88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dirty="0">
                          <a:solidFill>
                            <a:srgbClr val="000000"/>
                          </a:solidFill>
                          <a:effectLst/>
                          <a:latin typeface="Calibri" charset="0"/>
                        </a:rPr>
                        <a:t>No</a:t>
                      </a:r>
                    </a:p>
                  </a:txBody>
                  <a:tcPr marL="8800" marR="8800" marT="88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s-IS" sz="800" b="1" i="0" u="none" strike="noStrike">
                          <a:solidFill>
                            <a:srgbClr val="000000"/>
                          </a:solidFill>
                          <a:effectLst/>
                          <a:latin typeface="Calibri" charset="0"/>
                        </a:rPr>
                        <a:t>2</a:t>
                      </a:r>
                    </a:p>
                  </a:txBody>
                  <a:tcPr marL="8800" marR="8800" marT="88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1" i="0" u="none" strike="noStrike" dirty="0">
                          <a:solidFill>
                            <a:srgbClr val="000000"/>
                          </a:solidFill>
                          <a:effectLst/>
                          <a:latin typeface="Calibri" charset="0"/>
                        </a:rPr>
                        <a:t>1 Kings 15</a:t>
                      </a:r>
                    </a:p>
                  </a:txBody>
                  <a:tcPr marL="8800" marR="8800" marT="88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k-SK" sz="800" b="0" i="0" u="none" strike="noStrike" dirty="0">
                          <a:solidFill>
                            <a:srgbClr val="000000"/>
                          </a:solidFill>
                          <a:effectLst/>
                          <a:latin typeface="Calibri" charset="0"/>
                        </a:rPr>
                        <a:t> </a:t>
                      </a:r>
                    </a:p>
                  </a:txBody>
                  <a:tcPr marL="8800" marR="8800" marT="8800" marB="0" anchor="b">
                    <a:lnL w="6350" cap="flat" cmpd="sng" algn="ctr">
                      <a:solidFill>
                        <a:srgbClr val="000000"/>
                      </a:solidFill>
                      <a:prstDash val="solid"/>
                      <a:round/>
                      <a:headEnd type="none" w="med" len="med"/>
                      <a:tailEnd type="none" w="med" len="med"/>
                    </a:lnL>
                    <a:lnR>
                      <a:noFill/>
                    </a:lnR>
                    <a:lnT>
                      <a:noFill/>
                    </a:lnT>
                    <a:lnB>
                      <a:noFill/>
                    </a:lnB>
                    <a:solidFill>
                      <a:srgbClr val="000000"/>
                    </a:solidFill>
                  </a:tcPr>
                </a:tc>
                <a:tc>
                  <a:txBody>
                    <a:bodyPr/>
                    <a:lstStyle/>
                    <a:p>
                      <a:pPr algn="ctr" fontAlgn="b"/>
                      <a:endParaRPr lang="en-US" sz="800" b="1" i="0" u="none" strike="noStrike" dirty="0">
                        <a:solidFill>
                          <a:srgbClr val="000000"/>
                        </a:solidFill>
                        <a:effectLst/>
                        <a:latin typeface="Calibri" charset="0"/>
                      </a:endParaRPr>
                    </a:p>
                  </a:txBody>
                  <a:tcPr marL="8800" marR="8800" marT="8800" marB="0" anchor="b">
                    <a:lnL>
                      <a:noFill/>
                    </a:lnL>
                    <a:lnR>
                      <a:noFill/>
                    </a:lnR>
                    <a:lnT>
                      <a:noFill/>
                    </a:lnT>
                    <a:lnB>
                      <a:noFill/>
                    </a:lnB>
                  </a:tcPr>
                </a:tc>
                <a:tc>
                  <a:txBody>
                    <a:bodyPr/>
                    <a:lstStyle/>
                    <a:p>
                      <a:pPr algn="l" fontAlgn="b"/>
                      <a:endParaRPr lang="en-US" sz="800" b="1" i="0" u="none" strike="noStrike" dirty="0">
                        <a:solidFill>
                          <a:srgbClr val="000000"/>
                        </a:solidFill>
                        <a:effectLst/>
                        <a:latin typeface="Calibri" charset="0"/>
                      </a:endParaRPr>
                    </a:p>
                  </a:txBody>
                  <a:tcPr marL="8800" marR="8800" marT="880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dirty="0">
                          <a:solidFill>
                            <a:srgbClr val="000000"/>
                          </a:solidFill>
                          <a:effectLst/>
                          <a:latin typeface="Calibri" charset="0"/>
                        </a:rPr>
                        <a:t>Abijah (Abijam)</a:t>
                      </a:r>
                    </a:p>
                  </a:txBody>
                  <a:tcPr marL="8800" marR="8800" marT="88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dirty="0">
                          <a:solidFill>
                            <a:srgbClr val="000000"/>
                          </a:solidFill>
                          <a:effectLst/>
                          <a:latin typeface="Calibri" charset="0"/>
                        </a:rPr>
                        <a:t>No</a:t>
                      </a:r>
                    </a:p>
                  </a:txBody>
                  <a:tcPr marL="8800" marR="8800" marT="88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dirty="0">
                          <a:solidFill>
                            <a:srgbClr val="000000"/>
                          </a:solidFill>
                          <a:effectLst/>
                          <a:latin typeface="Calibri" charset="0"/>
                        </a:rPr>
                        <a:t>3</a:t>
                      </a:r>
                    </a:p>
                  </a:txBody>
                  <a:tcPr marL="8800" marR="8800" marT="88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b-NO" sz="700" b="1" i="0" u="none" strike="noStrike" dirty="0">
                          <a:solidFill>
                            <a:srgbClr val="000000"/>
                          </a:solidFill>
                          <a:effectLst/>
                          <a:latin typeface="Calibri" charset="0"/>
                        </a:rPr>
                        <a:t>1 Kings 15; 2 Chr. 13</a:t>
                      </a:r>
                    </a:p>
                  </a:txBody>
                  <a:tcPr marL="8800" marR="8800" marT="88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86578">
                <a:tc>
                  <a:txBody>
                    <a:bodyPr/>
                    <a:lstStyle/>
                    <a:p>
                      <a:pPr algn="l" fontAlgn="b"/>
                      <a:endParaRPr lang="en-US" sz="800" b="0" i="0" u="none" strike="noStrike" dirty="0">
                        <a:solidFill>
                          <a:srgbClr val="000000"/>
                        </a:solidFill>
                        <a:effectLst/>
                        <a:latin typeface="Calibri" charset="0"/>
                      </a:endParaRPr>
                    </a:p>
                  </a:txBody>
                  <a:tcPr marL="8800" marR="8800" marT="8800" marB="0" vert="vert27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dirty="0">
                          <a:solidFill>
                            <a:srgbClr val="000000"/>
                          </a:solidFill>
                          <a:effectLst/>
                          <a:latin typeface="Calibri" charset="0"/>
                        </a:rPr>
                        <a:t>Baasha </a:t>
                      </a:r>
                    </a:p>
                  </a:txBody>
                  <a:tcPr marL="8800" marR="8800" marT="88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_tradnl" sz="800" b="1" i="0" u="none" strike="noStrike" dirty="0">
                          <a:solidFill>
                            <a:srgbClr val="000000"/>
                          </a:solidFill>
                          <a:effectLst/>
                          <a:latin typeface="Calibri" charset="0"/>
                        </a:rPr>
                        <a:t>No </a:t>
                      </a:r>
                    </a:p>
                  </a:txBody>
                  <a:tcPr marL="8800" marR="8800" marT="88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s-IS" sz="800" b="1" i="0" u="none" strike="noStrike">
                          <a:solidFill>
                            <a:srgbClr val="000000"/>
                          </a:solidFill>
                          <a:effectLst/>
                          <a:latin typeface="Calibri" charset="0"/>
                        </a:rPr>
                        <a:t>24</a:t>
                      </a:r>
                    </a:p>
                  </a:txBody>
                  <a:tcPr marL="8800" marR="8800" marT="88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1" i="0" u="none" strike="noStrike" dirty="0">
                          <a:solidFill>
                            <a:srgbClr val="000000"/>
                          </a:solidFill>
                          <a:effectLst/>
                          <a:latin typeface="Calibri" charset="0"/>
                        </a:rPr>
                        <a:t>1 Kings 15-16</a:t>
                      </a:r>
                    </a:p>
                  </a:txBody>
                  <a:tcPr marL="8800" marR="8800" marT="88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k-SK" sz="800" b="0" i="0" u="none" strike="noStrike" dirty="0">
                          <a:solidFill>
                            <a:srgbClr val="000000"/>
                          </a:solidFill>
                          <a:effectLst/>
                          <a:latin typeface="Calibri" charset="0"/>
                        </a:rPr>
                        <a:t> </a:t>
                      </a:r>
                    </a:p>
                  </a:txBody>
                  <a:tcPr marL="8800" marR="8800" marT="8800" marB="0" anchor="b">
                    <a:lnL w="6350" cap="flat" cmpd="sng" algn="ctr">
                      <a:solidFill>
                        <a:srgbClr val="000000"/>
                      </a:solidFill>
                      <a:prstDash val="solid"/>
                      <a:round/>
                      <a:headEnd type="none" w="med" len="med"/>
                      <a:tailEnd type="none" w="med" len="med"/>
                    </a:lnL>
                    <a:lnR>
                      <a:noFill/>
                    </a:lnR>
                    <a:lnT>
                      <a:noFill/>
                    </a:lnT>
                    <a:lnB>
                      <a:noFill/>
                    </a:lnB>
                    <a:solidFill>
                      <a:srgbClr val="000000"/>
                    </a:solidFill>
                  </a:tcPr>
                </a:tc>
                <a:tc>
                  <a:txBody>
                    <a:bodyPr/>
                    <a:lstStyle/>
                    <a:p>
                      <a:pPr algn="ctr" fontAlgn="b"/>
                      <a:endParaRPr lang="en-US" sz="800" b="1" i="0" u="none" strike="noStrike" dirty="0">
                        <a:solidFill>
                          <a:srgbClr val="000000"/>
                        </a:solidFill>
                        <a:effectLst/>
                        <a:latin typeface="Calibri" charset="0"/>
                      </a:endParaRPr>
                    </a:p>
                  </a:txBody>
                  <a:tcPr marL="8800" marR="8800" marT="8800" marB="0" anchor="b">
                    <a:lnL>
                      <a:noFill/>
                    </a:lnL>
                    <a:lnR>
                      <a:noFill/>
                    </a:lnR>
                    <a:lnT>
                      <a:noFill/>
                    </a:lnT>
                    <a:lnB>
                      <a:noFill/>
                    </a:lnB>
                  </a:tcPr>
                </a:tc>
                <a:tc>
                  <a:txBody>
                    <a:bodyPr/>
                    <a:lstStyle/>
                    <a:p>
                      <a:pPr algn="l" fontAlgn="b"/>
                      <a:endParaRPr lang="en-US" sz="800" b="1" i="0" u="none" strike="noStrike" dirty="0">
                        <a:solidFill>
                          <a:srgbClr val="000000"/>
                        </a:solidFill>
                        <a:effectLst/>
                        <a:latin typeface="Calibri" charset="0"/>
                      </a:endParaRPr>
                    </a:p>
                  </a:txBody>
                  <a:tcPr marL="8800" marR="8800" marT="880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dirty="0">
                          <a:solidFill>
                            <a:srgbClr val="000000"/>
                          </a:solidFill>
                          <a:effectLst/>
                          <a:latin typeface="Calibri" charset="0"/>
                        </a:rPr>
                        <a:t>Asa</a:t>
                      </a:r>
                    </a:p>
                  </a:txBody>
                  <a:tcPr marL="8800" marR="8800" marT="88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dirty="0">
                          <a:solidFill>
                            <a:srgbClr val="000000"/>
                          </a:solidFill>
                          <a:effectLst/>
                          <a:latin typeface="Calibri" charset="0"/>
                        </a:rPr>
                        <a:t>Yes</a:t>
                      </a:r>
                    </a:p>
                  </a:txBody>
                  <a:tcPr marL="8800" marR="8800" marT="88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dirty="0">
                          <a:solidFill>
                            <a:srgbClr val="000000"/>
                          </a:solidFill>
                          <a:effectLst/>
                          <a:latin typeface="Calibri" charset="0"/>
                        </a:rPr>
                        <a:t>41</a:t>
                      </a:r>
                    </a:p>
                  </a:txBody>
                  <a:tcPr marL="8800" marR="8800" marT="88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1" i="0" u="none" strike="noStrike" dirty="0">
                          <a:solidFill>
                            <a:srgbClr val="000000"/>
                          </a:solidFill>
                          <a:effectLst/>
                          <a:latin typeface="Calibri" charset="0"/>
                        </a:rPr>
                        <a:t>1 Kings 15 ; 2 </a:t>
                      </a:r>
                      <a:r>
                        <a:rPr lang="de-DE" sz="700" b="1" i="0" u="none" strike="noStrike" dirty="0" err="1">
                          <a:solidFill>
                            <a:srgbClr val="000000"/>
                          </a:solidFill>
                          <a:effectLst/>
                          <a:latin typeface="Calibri" charset="0"/>
                        </a:rPr>
                        <a:t>Chr</a:t>
                      </a:r>
                      <a:r>
                        <a:rPr lang="de-DE" sz="700" b="1" i="0" u="none" strike="noStrike" dirty="0">
                          <a:solidFill>
                            <a:srgbClr val="000000"/>
                          </a:solidFill>
                          <a:effectLst/>
                          <a:latin typeface="Calibri" charset="0"/>
                        </a:rPr>
                        <a:t> 14-16</a:t>
                      </a:r>
                    </a:p>
                  </a:txBody>
                  <a:tcPr marL="8800" marR="8800" marT="88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86578">
                <a:tc>
                  <a:txBody>
                    <a:bodyPr/>
                    <a:lstStyle/>
                    <a:p>
                      <a:pPr algn="l" fontAlgn="b"/>
                      <a:endParaRPr lang="en-US" sz="800" b="0" i="0" u="none" strike="noStrike" dirty="0">
                        <a:solidFill>
                          <a:srgbClr val="000000"/>
                        </a:solidFill>
                        <a:effectLst/>
                        <a:latin typeface="Calibri" charset="0"/>
                      </a:endParaRPr>
                    </a:p>
                  </a:txBody>
                  <a:tcPr marL="8800" marR="8800" marT="880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dirty="0">
                          <a:solidFill>
                            <a:srgbClr val="000000"/>
                          </a:solidFill>
                          <a:effectLst/>
                          <a:latin typeface="Calibri" charset="0"/>
                        </a:rPr>
                        <a:t>Elah</a:t>
                      </a:r>
                    </a:p>
                  </a:txBody>
                  <a:tcPr marL="8800" marR="8800" marT="88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dirty="0">
                          <a:solidFill>
                            <a:srgbClr val="000000"/>
                          </a:solidFill>
                          <a:effectLst/>
                          <a:latin typeface="Calibri" charset="0"/>
                        </a:rPr>
                        <a:t>No</a:t>
                      </a:r>
                    </a:p>
                  </a:txBody>
                  <a:tcPr marL="8800" marR="8800" marT="88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s-IS" sz="800" b="1" i="0" u="none" strike="noStrike">
                          <a:solidFill>
                            <a:srgbClr val="000000"/>
                          </a:solidFill>
                          <a:effectLst/>
                          <a:latin typeface="Calibri" charset="0"/>
                        </a:rPr>
                        <a:t>2</a:t>
                      </a:r>
                    </a:p>
                  </a:txBody>
                  <a:tcPr marL="8800" marR="8800" marT="88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1" i="0" u="none" strike="noStrike" dirty="0">
                          <a:solidFill>
                            <a:srgbClr val="000000"/>
                          </a:solidFill>
                          <a:effectLst/>
                          <a:latin typeface="Calibri" charset="0"/>
                        </a:rPr>
                        <a:t>1 Kings 16</a:t>
                      </a:r>
                    </a:p>
                  </a:txBody>
                  <a:tcPr marL="8800" marR="8800" marT="88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k-SK" sz="800" b="0" i="0" u="none" strike="noStrike" dirty="0">
                          <a:solidFill>
                            <a:srgbClr val="000000"/>
                          </a:solidFill>
                          <a:effectLst/>
                          <a:latin typeface="Calibri" charset="0"/>
                        </a:rPr>
                        <a:t> </a:t>
                      </a:r>
                    </a:p>
                  </a:txBody>
                  <a:tcPr marL="8800" marR="8800" marT="8800" marB="0" anchor="b">
                    <a:lnL w="6350" cap="flat" cmpd="sng" algn="ctr">
                      <a:solidFill>
                        <a:srgbClr val="000000"/>
                      </a:solidFill>
                      <a:prstDash val="solid"/>
                      <a:round/>
                      <a:headEnd type="none" w="med" len="med"/>
                      <a:tailEnd type="none" w="med" len="med"/>
                    </a:lnL>
                    <a:lnR>
                      <a:noFill/>
                    </a:lnR>
                    <a:lnT>
                      <a:noFill/>
                    </a:lnT>
                    <a:lnB>
                      <a:noFill/>
                    </a:lnB>
                    <a:solidFill>
                      <a:srgbClr val="000000"/>
                    </a:solidFill>
                  </a:tcPr>
                </a:tc>
                <a:tc>
                  <a:txBody>
                    <a:bodyPr/>
                    <a:lstStyle/>
                    <a:p>
                      <a:pPr algn="ctr" fontAlgn="b"/>
                      <a:endParaRPr lang="en-US" sz="800" b="1" i="0" u="none" strike="noStrike" dirty="0">
                        <a:solidFill>
                          <a:srgbClr val="000000"/>
                        </a:solidFill>
                        <a:effectLst/>
                        <a:latin typeface="Calibri" charset="0"/>
                      </a:endParaRPr>
                    </a:p>
                  </a:txBody>
                  <a:tcPr marL="8800" marR="8800" marT="8800" marB="0" anchor="b">
                    <a:lnL>
                      <a:noFill/>
                    </a:lnL>
                    <a:lnR>
                      <a:noFill/>
                    </a:lnR>
                    <a:lnT>
                      <a:noFill/>
                    </a:lnT>
                    <a:lnB>
                      <a:noFill/>
                    </a:lnB>
                  </a:tcPr>
                </a:tc>
                <a:tc>
                  <a:txBody>
                    <a:bodyPr/>
                    <a:lstStyle/>
                    <a:p>
                      <a:pPr algn="l" fontAlgn="b"/>
                      <a:endParaRPr lang="en-US" sz="800" b="1" i="0" u="none" strike="noStrike" dirty="0">
                        <a:solidFill>
                          <a:srgbClr val="000000"/>
                        </a:solidFill>
                        <a:effectLst/>
                        <a:latin typeface="Calibri" charset="0"/>
                      </a:endParaRPr>
                    </a:p>
                  </a:txBody>
                  <a:tcPr marL="8800" marR="8800" marT="880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dirty="0">
                          <a:solidFill>
                            <a:srgbClr val="000000"/>
                          </a:solidFill>
                          <a:effectLst/>
                          <a:latin typeface="Calibri" charset="0"/>
                        </a:rPr>
                        <a:t>Jehosophat</a:t>
                      </a:r>
                    </a:p>
                  </a:txBody>
                  <a:tcPr marL="8800" marR="8800" marT="88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dirty="0">
                          <a:solidFill>
                            <a:srgbClr val="000000"/>
                          </a:solidFill>
                          <a:effectLst/>
                          <a:latin typeface="Calibri" charset="0"/>
                        </a:rPr>
                        <a:t>Yes</a:t>
                      </a:r>
                    </a:p>
                  </a:txBody>
                  <a:tcPr marL="8800" marR="8800" marT="88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s-IS" sz="800" b="1" i="0" u="none" strike="noStrike">
                          <a:solidFill>
                            <a:srgbClr val="000000"/>
                          </a:solidFill>
                          <a:effectLst/>
                          <a:latin typeface="Calibri" charset="0"/>
                        </a:rPr>
                        <a:t>25</a:t>
                      </a:r>
                    </a:p>
                  </a:txBody>
                  <a:tcPr marL="8800" marR="8800" marT="88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600" b="1" i="0" u="none" strike="noStrike" dirty="0">
                          <a:solidFill>
                            <a:srgbClr val="000000"/>
                          </a:solidFill>
                          <a:effectLst/>
                          <a:latin typeface="Calibri" charset="0"/>
                        </a:rPr>
                        <a:t>1 Kings 22 ; 2 </a:t>
                      </a:r>
                      <a:r>
                        <a:rPr lang="de-DE" sz="600" b="1" i="0" u="none" strike="noStrike" dirty="0" err="1">
                          <a:solidFill>
                            <a:srgbClr val="000000"/>
                          </a:solidFill>
                          <a:effectLst/>
                          <a:latin typeface="Calibri" charset="0"/>
                        </a:rPr>
                        <a:t>Chr</a:t>
                      </a:r>
                      <a:r>
                        <a:rPr lang="de-DE" sz="600" b="1" i="0" u="none" strike="noStrike" dirty="0">
                          <a:solidFill>
                            <a:srgbClr val="000000"/>
                          </a:solidFill>
                          <a:effectLst/>
                          <a:latin typeface="Calibri" charset="0"/>
                        </a:rPr>
                        <a:t> 17-20</a:t>
                      </a:r>
                    </a:p>
                  </a:txBody>
                  <a:tcPr marL="8800" marR="8800" marT="88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14028">
                <a:tc>
                  <a:txBody>
                    <a:bodyPr/>
                    <a:lstStyle/>
                    <a:p>
                      <a:pPr algn="l" fontAlgn="b"/>
                      <a:endParaRPr lang="en-US" sz="800" b="0" i="0" u="none" strike="noStrike" dirty="0">
                        <a:solidFill>
                          <a:srgbClr val="000000"/>
                        </a:solidFill>
                        <a:effectLst/>
                        <a:latin typeface="Calibri" charset="0"/>
                      </a:endParaRPr>
                    </a:p>
                  </a:txBody>
                  <a:tcPr marL="8800" marR="8800" marT="8800" marB="0" vert="vert27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dirty="0">
                          <a:solidFill>
                            <a:srgbClr val="000000"/>
                          </a:solidFill>
                          <a:effectLst/>
                          <a:latin typeface="Calibri" charset="0"/>
                        </a:rPr>
                        <a:t>Zimri</a:t>
                      </a:r>
                    </a:p>
                  </a:txBody>
                  <a:tcPr marL="8800" marR="8800" marT="88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dirty="0">
                          <a:solidFill>
                            <a:srgbClr val="000000"/>
                          </a:solidFill>
                          <a:effectLst/>
                          <a:latin typeface="Calibri" charset="0"/>
                        </a:rPr>
                        <a:t>No</a:t>
                      </a:r>
                    </a:p>
                  </a:txBody>
                  <a:tcPr marL="8800" marR="8800" marT="88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dirty="0">
                          <a:solidFill>
                            <a:srgbClr val="000000"/>
                          </a:solidFill>
                          <a:effectLst/>
                          <a:latin typeface="Calibri" charset="0"/>
                        </a:rPr>
                        <a:t>7 Days</a:t>
                      </a:r>
                    </a:p>
                  </a:txBody>
                  <a:tcPr marL="8800" marR="8800" marT="88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1" i="0" u="none" strike="noStrike" dirty="0">
                          <a:solidFill>
                            <a:srgbClr val="000000"/>
                          </a:solidFill>
                          <a:effectLst/>
                          <a:latin typeface="Calibri" charset="0"/>
                        </a:rPr>
                        <a:t>1 Kings 16</a:t>
                      </a:r>
                    </a:p>
                  </a:txBody>
                  <a:tcPr marL="8800" marR="8800" marT="88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k-SK" sz="800" b="0" i="0" u="none" strike="noStrike" dirty="0">
                          <a:solidFill>
                            <a:srgbClr val="000000"/>
                          </a:solidFill>
                          <a:effectLst/>
                          <a:latin typeface="Calibri" charset="0"/>
                        </a:rPr>
                        <a:t> </a:t>
                      </a:r>
                    </a:p>
                  </a:txBody>
                  <a:tcPr marL="8800" marR="8800" marT="8800" marB="0" anchor="b">
                    <a:lnL w="6350" cap="flat" cmpd="sng" algn="ctr">
                      <a:solidFill>
                        <a:srgbClr val="000000"/>
                      </a:solidFill>
                      <a:prstDash val="solid"/>
                      <a:round/>
                      <a:headEnd type="none" w="med" len="med"/>
                      <a:tailEnd type="none" w="med" len="med"/>
                    </a:lnL>
                    <a:lnR>
                      <a:noFill/>
                    </a:lnR>
                    <a:lnT>
                      <a:noFill/>
                    </a:lnT>
                    <a:lnB>
                      <a:noFill/>
                    </a:lnB>
                    <a:solidFill>
                      <a:srgbClr val="000000"/>
                    </a:solidFill>
                  </a:tcPr>
                </a:tc>
                <a:tc>
                  <a:txBody>
                    <a:bodyPr/>
                    <a:lstStyle/>
                    <a:p>
                      <a:pPr algn="ctr" fontAlgn="b"/>
                      <a:endParaRPr lang="en-US" sz="800" b="1" i="0" u="none" strike="noStrike" dirty="0">
                        <a:solidFill>
                          <a:srgbClr val="000000"/>
                        </a:solidFill>
                        <a:effectLst/>
                        <a:latin typeface="Calibri" charset="0"/>
                      </a:endParaRPr>
                    </a:p>
                  </a:txBody>
                  <a:tcPr marL="8800" marR="8800" marT="8800" marB="0" anchor="b">
                    <a:lnL>
                      <a:noFill/>
                    </a:lnL>
                    <a:lnR>
                      <a:noFill/>
                    </a:lnR>
                    <a:lnT>
                      <a:noFill/>
                    </a:lnT>
                    <a:lnB>
                      <a:noFill/>
                    </a:lnB>
                  </a:tcPr>
                </a:tc>
                <a:tc>
                  <a:txBody>
                    <a:bodyPr/>
                    <a:lstStyle/>
                    <a:p>
                      <a:pPr algn="l" fontAlgn="b"/>
                      <a:endParaRPr lang="en-US" sz="800" b="1" i="0" u="none" strike="noStrike" dirty="0">
                        <a:solidFill>
                          <a:srgbClr val="000000"/>
                        </a:solidFill>
                        <a:effectLst/>
                        <a:latin typeface="Calibri" charset="0"/>
                      </a:endParaRPr>
                    </a:p>
                  </a:txBody>
                  <a:tcPr marL="8800" marR="8800" marT="880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dirty="0">
                          <a:solidFill>
                            <a:srgbClr val="000000"/>
                          </a:solidFill>
                          <a:effectLst/>
                          <a:latin typeface="Calibri" charset="0"/>
                        </a:rPr>
                        <a:t>Jehoram  </a:t>
                      </a:r>
                      <a:r>
                        <a:rPr lang="en-US" sz="700" b="1" i="1" u="none" strike="noStrike" dirty="0">
                          <a:solidFill>
                            <a:srgbClr val="FF0000"/>
                          </a:solidFill>
                          <a:effectLst/>
                          <a:latin typeface="Calibri" charset="0"/>
                        </a:rPr>
                        <a:t>Obadiah</a:t>
                      </a:r>
                      <a:endParaRPr lang="en-US" sz="700" b="1" i="0" u="none" strike="noStrike" dirty="0">
                        <a:solidFill>
                          <a:srgbClr val="000000"/>
                        </a:solidFill>
                        <a:effectLst/>
                        <a:latin typeface="Calibri" charset="0"/>
                      </a:endParaRPr>
                    </a:p>
                  </a:txBody>
                  <a:tcPr marL="8800" marR="8800" marT="88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dirty="0">
                          <a:solidFill>
                            <a:srgbClr val="000000"/>
                          </a:solidFill>
                          <a:effectLst/>
                          <a:latin typeface="Calibri" charset="0"/>
                        </a:rPr>
                        <a:t>No</a:t>
                      </a:r>
                    </a:p>
                  </a:txBody>
                  <a:tcPr marL="8800" marR="8800" marT="88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dirty="0">
                          <a:solidFill>
                            <a:srgbClr val="000000"/>
                          </a:solidFill>
                          <a:effectLst/>
                          <a:latin typeface="Calibri" charset="0"/>
                        </a:rPr>
                        <a:t>8</a:t>
                      </a:r>
                    </a:p>
                  </a:txBody>
                  <a:tcPr marL="8800" marR="8800" marT="88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b-NO" sz="600" b="1" i="0" u="none" strike="noStrike" dirty="0">
                          <a:solidFill>
                            <a:srgbClr val="000000"/>
                          </a:solidFill>
                          <a:effectLst/>
                          <a:latin typeface="Calibri" charset="0"/>
                        </a:rPr>
                        <a:t>2 Kings 8; 2 Chr. 21</a:t>
                      </a:r>
                    </a:p>
                  </a:txBody>
                  <a:tcPr marL="8800" marR="8800" marT="88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199015">
                <a:tc>
                  <a:txBody>
                    <a:bodyPr/>
                    <a:lstStyle/>
                    <a:p>
                      <a:pPr algn="l" fontAlgn="b"/>
                      <a:endParaRPr lang="en-US" sz="800" b="0" i="0" u="none" strike="noStrike" dirty="0">
                        <a:solidFill>
                          <a:srgbClr val="000000"/>
                        </a:solidFill>
                        <a:effectLst/>
                        <a:latin typeface="Calibri" charset="0"/>
                      </a:endParaRPr>
                    </a:p>
                  </a:txBody>
                  <a:tcPr marL="8800" marR="8800" marT="8800" marB="0" anchor="b">
                    <a:lnL>
                      <a:noFill/>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n-US" sz="700" b="1" i="0" u="none" strike="noStrike" dirty="0">
                          <a:solidFill>
                            <a:srgbClr val="000000"/>
                          </a:solidFill>
                          <a:effectLst/>
                          <a:latin typeface="Calibri" charset="0"/>
                        </a:rPr>
                        <a:t>Omri</a:t>
                      </a:r>
                    </a:p>
                  </a:txBody>
                  <a:tcPr marL="8800" marR="8800" marT="88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dirty="0">
                          <a:solidFill>
                            <a:srgbClr val="000000"/>
                          </a:solidFill>
                          <a:effectLst/>
                          <a:latin typeface="Calibri" charset="0"/>
                        </a:rPr>
                        <a:t>No</a:t>
                      </a:r>
                    </a:p>
                  </a:txBody>
                  <a:tcPr marL="8800" marR="8800" marT="88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s-IS" sz="800" b="1" i="0" u="none" strike="noStrike">
                          <a:solidFill>
                            <a:srgbClr val="000000"/>
                          </a:solidFill>
                          <a:effectLst/>
                          <a:latin typeface="Calibri" charset="0"/>
                        </a:rPr>
                        <a:t>12</a:t>
                      </a:r>
                    </a:p>
                  </a:txBody>
                  <a:tcPr marL="8800" marR="8800" marT="88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1" i="0" u="none" strike="noStrike" dirty="0">
                          <a:solidFill>
                            <a:srgbClr val="000000"/>
                          </a:solidFill>
                          <a:effectLst/>
                          <a:latin typeface="Calibri" charset="0"/>
                        </a:rPr>
                        <a:t>1 Kings 16</a:t>
                      </a:r>
                    </a:p>
                  </a:txBody>
                  <a:tcPr marL="8800" marR="8800" marT="88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k-SK" sz="800" b="0" i="0" u="none" strike="noStrike" dirty="0">
                          <a:solidFill>
                            <a:srgbClr val="000000"/>
                          </a:solidFill>
                          <a:effectLst/>
                          <a:latin typeface="Calibri" charset="0"/>
                        </a:rPr>
                        <a:t> </a:t>
                      </a:r>
                    </a:p>
                  </a:txBody>
                  <a:tcPr marL="8800" marR="8800" marT="8800" marB="0" anchor="b">
                    <a:lnL w="6350" cap="flat" cmpd="sng" algn="ctr">
                      <a:solidFill>
                        <a:srgbClr val="000000"/>
                      </a:solidFill>
                      <a:prstDash val="solid"/>
                      <a:round/>
                      <a:headEnd type="none" w="med" len="med"/>
                      <a:tailEnd type="none" w="med" len="med"/>
                    </a:lnL>
                    <a:lnR>
                      <a:noFill/>
                    </a:lnR>
                    <a:lnT>
                      <a:noFill/>
                    </a:lnT>
                    <a:lnB>
                      <a:noFill/>
                    </a:lnB>
                    <a:solidFill>
                      <a:srgbClr val="000000"/>
                    </a:solidFill>
                  </a:tcPr>
                </a:tc>
                <a:tc>
                  <a:txBody>
                    <a:bodyPr/>
                    <a:lstStyle/>
                    <a:p>
                      <a:pPr algn="ctr" fontAlgn="b"/>
                      <a:endParaRPr lang="en-US" sz="800" b="1" i="0" u="none" strike="noStrike" dirty="0">
                        <a:solidFill>
                          <a:srgbClr val="000000"/>
                        </a:solidFill>
                        <a:effectLst/>
                        <a:latin typeface="Calibri" charset="0"/>
                      </a:endParaRPr>
                    </a:p>
                  </a:txBody>
                  <a:tcPr marL="8800" marR="8800" marT="8800" marB="0" anchor="b">
                    <a:lnL>
                      <a:noFill/>
                    </a:lnL>
                    <a:lnR>
                      <a:noFill/>
                    </a:lnR>
                    <a:lnT>
                      <a:noFill/>
                    </a:lnT>
                    <a:lnB>
                      <a:noFill/>
                    </a:lnB>
                  </a:tcPr>
                </a:tc>
                <a:tc>
                  <a:txBody>
                    <a:bodyPr/>
                    <a:lstStyle/>
                    <a:p>
                      <a:pPr algn="l" fontAlgn="b"/>
                      <a:endParaRPr lang="en-US" sz="800" b="1" i="0" u="none" strike="noStrike" dirty="0">
                        <a:solidFill>
                          <a:srgbClr val="000000"/>
                        </a:solidFill>
                        <a:effectLst/>
                        <a:latin typeface="Calibri" charset="0"/>
                      </a:endParaRPr>
                    </a:p>
                  </a:txBody>
                  <a:tcPr marL="8800" marR="8800" marT="880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dirty="0">
                          <a:solidFill>
                            <a:srgbClr val="000000"/>
                          </a:solidFill>
                          <a:effectLst/>
                          <a:latin typeface="Calibri" charset="0"/>
                        </a:rPr>
                        <a:t>Ahaziah</a:t>
                      </a:r>
                    </a:p>
                  </a:txBody>
                  <a:tcPr marL="8800" marR="8800" marT="88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k-SK" sz="800" b="1" i="0" u="none" strike="noStrike" dirty="0">
                          <a:solidFill>
                            <a:srgbClr val="000000"/>
                          </a:solidFill>
                          <a:effectLst/>
                          <a:latin typeface="Calibri" charset="0"/>
                        </a:rPr>
                        <a:t> </a:t>
                      </a:r>
                    </a:p>
                  </a:txBody>
                  <a:tcPr marL="8800" marR="8800" marT="88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dirty="0">
                          <a:solidFill>
                            <a:srgbClr val="000000"/>
                          </a:solidFill>
                          <a:effectLst/>
                          <a:latin typeface="Calibri" charset="0"/>
                        </a:rPr>
                        <a:t>1</a:t>
                      </a:r>
                    </a:p>
                  </a:txBody>
                  <a:tcPr marL="8800" marR="8800" marT="88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b-NO" sz="600" b="1" i="0" u="none" strike="noStrike" dirty="0">
                          <a:solidFill>
                            <a:srgbClr val="000000"/>
                          </a:solidFill>
                          <a:effectLst/>
                          <a:latin typeface="Calibri" charset="0"/>
                        </a:rPr>
                        <a:t>2 Kings 8; 2 Chr. 22</a:t>
                      </a:r>
                    </a:p>
                  </a:txBody>
                  <a:tcPr marL="8800" marR="8800" marT="88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195905">
                <a:tc rowSpan="3">
                  <a:txBody>
                    <a:bodyPr/>
                    <a:lstStyle/>
                    <a:p>
                      <a:pPr algn="ctr" fontAlgn="b"/>
                      <a:r>
                        <a:rPr lang="de-DE" sz="800" b="1" i="1" u="none" strike="noStrike" dirty="0">
                          <a:solidFill>
                            <a:srgbClr val="FF0000"/>
                          </a:solidFill>
                          <a:effectLst/>
                          <a:latin typeface="Calibri" charset="0"/>
                        </a:rPr>
                        <a:t>       </a:t>
                      </a:r>
                      <a:r>
                        <a:rPr lang="de-DE" sz="800" b="1" i="1" u="none" strike="noStrike" dirty="0" err="1">
                          <a:solidFill>
                            <a:srgbClr val="FF0000"/>
                          </a:solidFill>
                          <a:effectLst/>
                          <a:latin typeface="Calibri" charset="0"/>
                        </a:rPr>
                        <a:t>Elihu</a:t>
                      </a:r>
                      <a:endParaRPr lang="de-DE" sz="800" b="1" i="1" u="none" strike="noStrike" dirty="0">
                        <a:solidFill>
                          <a:srgbClr val="FF0000"/>
                        </a:solidFill>
                        <a:effectLst/>
                        <a:latin typeface="Calibri" charset="0"/>
                      </a:endParaRPr>
                    </a:p>
                  </a:txBody>
                  <a:tcPr marL="8800" marR="8800" marT="8800" marB="0" vert="vert27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1" i="0" u="none" strike="noStrike" dirty="0">
                          <a:solidFill>
                            <a:srgbClr val="000000"/>
                          </a:solidFill>
                          <a:effectLst/>
                          <a:latin typeface="Calibri" charset="0"/>
                        </a:rPr>
                        <a:t>Ahab </a:t>
                      </a:r>
                    </a:p>
                  </a:txBody>
                  <a:tcPr marL="8800" marR="8800" marT="880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dirty="0">
                          <a:solidFill>
                            <a:srgbClr val="000000"/>
                          </a:solidFill>
                          <a:effectLst/>
                          <a:latin typeface="Calibri" charset="0"/>
                        </a:rPr>
                        <a:t>No</a:t>
                      </a:r>
                    </a:p>
                  </a:txBody>
                  <a:tcPr marL="8800" marR="8800" marT="88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s-IS" sz="800" b="1" i="0" u="none" strike="noStrike" dirty="0">
                          <a:solidFill>
                            <a:srgbClr val="000000"/>
                          </a:solidFill>
                          <a:effectLst/>
                          <a:latin typeface="Calibri" charset="0"/>
                        </a:rPr>
                        <a:t>22</a:t>
                      </a:r>
                    </a:p>
                  </a:txBody>
                  <a:tcPr marL="8800" marR="8800" marT="88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1" i="0" u="none" strike="noStrike" dirty="0">
                          <a:solidFill>
                            <a:srgbClr val="000000"/>
                          </a:solidFill>
                          <a:effectLst/>
                          <a:latin typeface="Calibri" charset="0"/>
                        </a:rPr>
                        <a:t>1 Kings 16-22</a:t>
                      </a:r>
                    </a:p>
                  </a:txBody>
                  <a:tcPr marL="8800" marR="8800" marT="88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k-SK" sz="800" b="0" i="0" u="none" strike="noStrike" dirty="0">
                          <a:solidFill>
                            <a:srgbClr val="000000"/>
                          </a:solidFill>
                          <a:effectLst/>
                          <a:latin typeface="Calibri" charset="0"/>
                        </a:rPr>
                        <a:t> </a:t>
                      </a:r>
                    </a:p>
                  </a:txBody>
                  <a:tcPr marL="8800" marR="8800" marT="8800" marB="0" anchor="b">
                    <a:lnL w="6350" cap="flat" cmpd="sng" algn="ctr">
                      <a:solidFill>
                        <a:srgbClr val="000000"/>
                      </a:solidFill>
                      <a:prstDash val="solid"/>
                      <a:round/>
                      <a:headEnd type="none" w="med" len="med"/>
                      <a:tailEnd type="none" w="med" len="med"/>
                    </a:lnL>
                    <a:lnR>
                      <a:noFill/>
                    </a:lnR>
                    <a:lnT>
                      <a:noFill/>
                    </a:lnT>
                    <a:lnB>
                      <a:noFill/>
                    </a:lnB>
                    <a:solidFill>
                      <a:srgbClr val="000000"/>
                    </a:solidFill>
                  </a:tcPr>
                </a:tc>
                <a:tc>
                  <a:txBody>
                    <a:bodyPr/>
                    <a:lstStyle/>
                    <a:p>
                      <a:pPr algn="ctr" fontAlgn="b"/>
                      <a:endParaRPr lang="en-US" sz="800" b="1" i="0" u="none" strike="noStrike" dirty="0">
                        <a:solidFill>
                          <a:srgbClr val="000000"/>
                        </a:solidFill>
                        <a:effectLst/>
                        <a:latin typeface="Calibri" charset="0"/>
                      </a:endParaRPr>
                    </a:p>
                  </a:txBody>
                  <a:tcPr marL="8800" marR="8800" marT="8800" marB="0" anchor="b">
                    <a:lnL>
                      <a:noFill/>
                    </a:lnL>
                    <a:lnR>
                      <a:noFill/>
                    </a:lnR>
                    <a:lnT>
                      <a:noFill/>
                    </a:lnT>
                    <a:lnB>
                      <a:noFill/>
                    </a:lnB>
                  </a:tcPr>
                </a:tc>
                <a:tc>
                  <a:txBody>
                    <a:bodyPr/>
                    <a:lstStyle/>
                    <a:p>
                      <a:pPr algn="l" fontAlgn="b"/>
                      <a:endParaRPr lang="en-US" sz="800" b="1" i="0" u="none" strike="noStrike" dirty="0">
                        <a:solidFill>
                          <a:srgbClr val="000000"/>
                        </a:solidFill>
                        <a:effectLst/>
                        <a:latin typeface="Calibri" charset="0"/>
                      </a:endParaRPr>
                    </a:p>
                  </a:txBody>
                  <a:tcPr marL="8800" marR="8800" marT="880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dirty="0">
                          <a:solidFill>
                            <a:srgbClr val="000000"/>
                          </a:solidFill>
                          <a:effectLst/>
                          <a:latin typeface="Calibri" charset="0"/>
                        </a:rPr>
                        <a:t>Queen </a:t>
                      </a:r>
                      <a:r>
                        <a:rPr lang="en-US" sz="700" b="1" i="0" u="none" strike="noStrike" dirty="0" err="1">
                          <a:solidFill>
                            <a:srgbClr val="000000"/>
                          </a:solidFill>
                          <a:effectLst/>
                          <a:latin typeface="Calibri" charset="0"/>
                        </a:rPr>
                        <a:t>Athaliah</a:t>
                      </a:r>
                      <a:endParaRPr lang="en-US" sz="700" b="1" i="0" u="none" strike="noStrike" dirty="0">
                        <a:solidFill>
                          <a:srgbClr val="000000"/>
                        </a:solidFill>
                        <a:effectLst/>
                        <a:latin typeface="Calibri" charset="0"/>
                      </a:endParaRPr>
                    </a:p>
                  </a:txBody>
                  <a:tcPr marL="8800" marR="8800" marT="88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dirty="0">
                          <a:solidFill>
                            <a:srgbClr val="000000"/>
                          </a:solidFill>
                          <a:effectLst/>
                          <a:latin typeface="Calibri" charset="0"/>
                        </a:rPr>
                        <a:t>No</a:t>
                      </a:r>
                    </a:p>
                  </a:txBody>
                  <a:tcPr marL="8800" marR="8800" marT="88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dirty="0">
                          <a:solidFill>
                            <a:srgbClr val="000000"/>
                          </a:solidFill>
                          <a:effectLst/>
                          <a:latin typeface="Calibri" charset="0"/>
                        </a:rPr>
                        <a:t>6</a:t>
                      </a:r>
                    </a:p>
                  </a:txBody>
                  <a:tcPr marL="8800" marR="8800" marT="88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b-NO" sz="600" b="1" i="0" u="none" strike="noStrike" dirty="0">
                          <a:solidFill>
                            <a:srgbClr val="000000"/>
                          </a:solidFill>
                          <a:effectLst/>
                          <a:latin typeface="Calibri" charset="0"/>
                        </a:rPr>
                        <a:t>2 Kings 8; 2 Chr. 22-23</a:t>
                      </a:r>
                    </a:p>
                  </a:txBody>
                  <a:tcPr marL="8800" marR="8800" marT="88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348278">
                <a:tc vMerge="1">
                  <a:txBody>
                    <a:bodyPr/>
                    <a:lstStyle/>
                    <a:p>
                      <a:endParaRPr lang="en-US"/>
                    </a:p>
                  </a:txBody>
                  <a:tcPr/>
                </a:tc>
                <a:tc>
                  <a:txBody>
                    <a:bodyPr/>
                    <a:lstStyle/>
                    <a:p>
                      <a:pPr algn="ctr" fontAlgn="b"/>
                      <a:r>
                        <a:rPr lang="en-US" sz="700" b="1" i="0" u="none" strike="noStrike" dirty="0" err="1">
                          <a:solidFill>
                            <a:srgbClr val="000000"/>
                          </a:solidFill>
                          <a:effectLst/>
                          <a:latin typeface="Calibri" charset="0"/>
                        </a:rPr>
                        <a:t>Ahazariah</a:t>
                      </a:r>
                      <a:endParaRPr lang="en-US" sz="700" b="1" i="0" u="none" strike="noStrike">
                        <a:solidFill>
                          <a:srgbClr val="000000"/>
                        </a:solidFill>
                        <a:effectLst/>
                        <a:latin typeface="Calibri" charset="0"/>
                      </a:endParaRPr>
                    </a:p>
                  </a:txBody>
                  <a:tcPr marL="8800" marR="8800" marT="880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dirty="0">
                          <a:solidFill>
                            <a:srgbClr val="000000"/>
                          </a:solidFill>
                          <a:effectLst/>
                          <a:latin typeface="Calibri" charset="0"/>
                        </a:rPr>
                        <a:t>No</a:t>
                      </a:r>
                    </a:p>
                  </a:txBody>
                  <a:tcPr marL="8800" marR="8800" marT="88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s-IS" sz="800" b="1" i="0" u="none" strike="noStrike">
                          <a:solidFill>
                            <a:srgbClr val="000000"/>
                          </a:solidFill>
                          <a:effectLst/>
                          <a:latin typeface="Calibri" charset="0"/>
                        </a:rPr>
                        <a:t>2</a:t>
                      </a:r>
                    </a:p>
                  </a:txBody>
                  <a:tcPr marL="8800" marR="8800" marT="88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1" i="0" u="none" strike="noStrike" dirty="0">
                          <a:solidFill>
                            <a:srgbClr val="000000"/>
                          </a:solidFill>
                          <a:effectLst/>
                          <a:latin typeface="Calibri" charset="0"/>
                        </a:rPr>
                        <a:t>1 Kings 22; 2 Kings 1</a:t>
                      </a:r>
                    </a:p>
                  </a:txBody>
                  <a:tcPr marL="8800" marR="8800" marT="88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k-SK" sz="800" b="0" i="0" u="none" strike="noStrike" dirty="0">
                          <a:solidFill>
                            <a:srgbClr val="000000"/>
                          </a:solidFill>
                          <a:effectLst/>
                          <a:latin typeface="Calibri" charset="0"/>
                        </a:rPr>
                        <a:t> </a:t>
                      </a:r>
                    </a:p>
                  </a:txBody>
                  <a:tcPr marL="8800" marR="8800" marT="8800" marB="0" anchor="b">
                    <a:lnL w="6350" cap="flat" cmpd="sng" algn="ctr">
                      <a:solidFill>
                        <a:srgbClr val="000000"/>
                      </a:solidFill>
                      <a:prstDash val="solid"/>
                      <a:round/>
                      <a:headEnd type="none" w="med" len="med"/>
                      <a:tailEnd type="none" w="med" len="med"/>
                    </a:lnL>
                    <a:lnR>
                      <a:noFill/>
                    </a:lnR>
                    <a:lnT>
                      <a:noFill/>
                    </a:lnT>
                    <a:lnB>
                      <a:noFill/>
                    </a:lnB>
                    <a:solidFill>
                      <a:srgbClr val="000000"/>
                    </a:solidFill>
                  </a:tcPr>
                </a:tc>
                <a:tc>
                  <a:txBody>
                    <a:bodyPr/>
                    <a:lstStyle/>
                    <a:p>
                      <a:pPr algn="ctr" fontAlgn="b"/>
                      <a:endParaRPr lang="en-US" sz="800" b="1" i="0" u="none" strike="noStrike" dirty="0">
                        <a:solidFill>
                          <a:srgbClr val="000000"/>
                        </a:solidFill>
                        <a:effectLst/>
                        <a:latin typeface="Calibri" charset="0"/>
                      </a:endParaRPr>
                    </a:p>
                  </a:txBody>
                  <a:tcPr marL="8800" marR="8800" marT="8800" marB="0" anchor="b">
                    <a:lnL>
                      <a:noFill/>
                    </a:lnL>
                    <a:lnR>
                      <a:noFill/>
                    </a:lnR>
                    <a:lnT>
                      <a:noFill/>
                    </a:lnT>
                    <a:lnB>
                      <a:noFill/>
                    </a:lnB>
                  </a:tcPr>
                </a:tc>
                <a:tc>
                  <a:txBody>
                    <a:bodyPr/>
                    <a:lstStyle/>
                    <a:p>
                      <a:pPr algn="l" fontAlgn="b"/>
                      <a:endParaRPr lang="en-US" sz="800" b="1" i="0" u="none" strike="noStrike" dirty="0">
                        <a:solidFill>
                          <a:srgbClr val="000000"/>
                        </a:solidFill>
                        <a:effectLst/>
                        <a:latin typeface="Calibri" charset="0"/>
                      </a:endParaRPr>
                    </a:p>
                  </a:txBody>
                  <a:tcPr marL="8800" marR="8800" marT="880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dirty="0" err="1">
                          <a:solidFill>
                            <a:srgbClr val="000000"/>
                          </a:solidFill>
                          <a:effectLst/>
                          <a:latin typeface="Calibri" charset="0"/>
                        </a:rPr>
                        <a:t>Joash</a:t>
                      </a:r>
                      <a:r>
                        <a:rPr lang="en-US" sz="700" b="1" i="0" u="none" strike="noStrike">
                          <a:solidFill>
                            <a:srgbClr val="000000"/>
                          </a:solidFill>
                          <a:effectLst/>
                          <a:latin typeface="Calibri" charset="0"/>
                        </a:rPr>
                        <a:t> (Jehoash)  </a:t>
                      </a:r>
                      <a:r>
                        <a:rPr lang="en-US" sz="700" b="1" i="1" u="none" strike="noStrike">
                          <a:solidFill>
                            <a:srgbClr val="FF0000"/>
                          </a:solidFill>
                          <a:effectLst/>
                          <a:latin typeface="Calibri" charset="0"/>
                        </a:rPr>
                        <a:t>Joel</a:t>
                      </a:r>
                      <a:endParaRPr lang="en-US" sz="700" b="1" i="0" u="none" strike="noStrike">
                        <a:solidFill>
                          <a:srgbClr val="000000"/>
                        </a:solidFill>
                        <a:effectLst/>
                        <a:latin typeface="Calibri" charset="0"/>
                      </a:endParaRPr>
                    </a:p>
                  </a:txBody>
                  <a:tcPr marL="8800" marR="8800" marT="88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dirty="0">
                          <a:solidFill>
                            <a:srgbClr val="000000"/>
                          </a:solidFill>
                          <a:effectLst/>
                          <a:latin typeface="Calibri" charset="0"/>
                        </a:rPr>
                        <a:t>Yes</a:t>
                      </a:r>
                    </a:p>
                  </a:txBody>
                  <a:tcPr marL="8800" marR="8800" marT="88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dirty="0">
                          <a:solidFill>
                            <a:srgbClr val="000000"/>
                          </a:solidFill>
                          <a:effectLst/>
                          <a:latin typeface="Calibri" charset="0"/>
                        </a:rPr>
                        <a:t>40</a:t>
                      </a:r>
                    </a:p>
                  </a:txBody>
                  <a:tcPr marL="8800" marR="8800" marT="88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b-NO" sz="600" b="1" i="0" u="none" strike="noStrike" dirty="0">
                          <a:solidFill>
                            <a:srgbClr val="000000"/>
                          </a:solidFill>
                          <a:effectLst/>
                          <a:latin typeface="Calibri" charset="0"/>
                        </a:rPr>
                        <a:t>2 Kings 12-13; 2 Chr. 24</a:t>
                      </a:r>
                    </a:p>
                  </a:txBody>
                  <a:tcPr marL="8800" marR="8800" marT="88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199015">
                <a:tc vMerge="1">
                  <a:txBody>
                    <a:bodyPr/>
                    <a:lstStyle/>
                    <a:p>
                      <a:endParaRPr lang="en-US"/>
                    </a:p>
                  </a:txBody>
                  <a:tcPr/>
                </a:tc>
                <a:tc>
                  <a:txBody>
                    <a:bodyPr/>
                    <a:lstStyle/>
                    <a:p>
                      <a:pPr algn="ctr" fontAlgn="b"/>
                      <a:r>
                        <a:rPr lang="en-US" sz="700" b="1" i="0" u="none" strike="noStrike" dirty="0">
                          <a:solidFill>
                            <a:srgbClr val="000000"/>
                          </a:solidFill>
                          <a:effectLst/>
                          <a:latin typeface="Calibri" charset="0"/>
                        </a:rPr>
                        <a:t>Jehoram (</a:t>
                      </a:r>
                      <a:r>
                        <a:rPr lang="en-US" sz="700" b="1" i="0" u="none" strike="noStrike" dirty="0" err="1">
                          <a:solidFill>
                            <a:srgbClr val="000000"/>
                          </a:solidFill>
                          <a:effectLst/>
                          <a:latin typeface="Calibri" charset="0"/>
                        </a:rPr>
                        <a:t>Joram</a:t>
                      </a:r>
                      <a:r>
                        <a:rPr lang="en-US" sz="700" b="1" i="0" u="none" strike="noStrike" dirty="0">
                          <a:solidFill>
                            <a:srgbClr val="000000"/>
                          </a:solidFill>
                          <a:effectLst/>
                          <a:latin typeface="Calibri" charset="0"/>
                        </a:rPr>
                        <a:t>)</a:t>
                      </a:r>
                    </a:p>
                  </a:txBody>
                  <a:tcPr marL="8800" marR="8800" marT="880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dirty="0">
                          <a:solidFill>
                            <a:srgbClr val="000000"/>
                          </a:solidFill>
                          <a:effectLst/>
                          <a:latin typeface="Calibri" charset="0"/>
                        </a:rPr>
                        <a:t>No</a:t>
                      </a:r>
                    </a:p>
                  </a:txBody>
                  <a:tcPr marL="8800" marR="8800" marT="88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s-IS" sz="800" b="1" i="0" u="none" strike="noStrike">
                          <a:solidFill>
                            <a:srgbClr val="000000"/>
                          </a:solidFill>
                          <a:effectLst/>
                          <a:latin typeface="Calibri" charset="0"/>
                        </a:rPr>
                        <a:t>12</a:t>
                      </a:r>
                    </a:p>
                  </a:txBody>
                  <a:tcPr marL="8800" marR="8800" marT="88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1" i="0" u="none" strike="noStrike" dirty="0">
                          <a:solidFill>
                            <a:srgbClr val="000000"/>
                          </a:solidFill>
                          <a:effectLst/>
                          <a:latin typeface="Calibri" charset="0"/>
                        </a:rPr>
                        <a:t>2 Kings 3-8</a:t>
                      </a:r>
                    </a:p>
                  </a:txBody>
                  <a:tcPr marL="8800" marR="8800" marT="88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k-SK" sz="800" b="0" i="0" u="none" strike="noStrike" dirty="0">
                          <a:solidFill>
                            <a:srgbClr val="000000"/>
                          </a:solidFill>
                          <a:effectLst/>
                          <a:latin typeface="Calibri" charset="0"/>
                        </a:rPr>
                        <a:t> </a:t>
                      </a:r>
                    </a:p>
                  </a:txBody>
                  <a:tcPr marL="8800" marR="8800" marT="8800" marB="0" anchor="b">
                    <a:lnL w="6350" cap="flat" cmpd="sng" algn="ctr">
                      <a:solidFill>
                        <a:srgbClr val="000000"/>
                      </a:solidFill>
                      <a:prstDash val="solid"/>
                      <a:round/>
                      <a:headEnd type="none" w="med" len="med"/>
                      <a:tailEnd type="none" w="med" len="med"/>
                    </a:lnL>
                    <a:lnR>
                      <a:noFill/>
                    </a:lnR>
                    <a:lnT>
                      <a:noFill/>
                    </a:lnT>
                    <a:lnB>
                      <a:noFill/>
                    </a:lnB>
                    <a:solidFill>
                      <a:srgbClr val="000000"/>
                    </a:solidFill>
                  </a:tcPr>
                </a:tc>
                <a:tc>
                  <a:txBody>
                    <a:bodyPr/>
                    <a:lstStyle/>
                    <a:p>
                      <a:pPr algn="ctr" fontAlgn="b"/>
                      <a:endParaRPr lang="en-US" sz="800" b="1" i="0" u="none" strike="noStrike" dirty="0">
                        <a:solidFill>
                          <a:srgbClr val="000000"/>
                        </a:solidFill>
                        <a:effectLst/>
                        <a:latin typeface="Calibri" charset="0"/>
                      </a:endParaRPr>
                    </a:p>
                  </a:txBody>
                  <a:tcPr marL="8800" marR="8800" marT="8800" marB="0" anchor="b">
                    <a:lnL>
                      <a:noFill/>
                    </a:lnL>
                    <a:lnR>
                      <a:noFill/>
                    </a:lnR>
                    <a:lnT>
                      <a:noFill/>
                    </a:lnT>
                    <a:lnB>
                      <a:noFill/>
                    </a:lnB>
                  </a:tcPr>
                </a:tc>
                <a:tc>
                  <a:txBody>
                    <a:bodyPr/>
                    <a:lstStyle/>
                    <a:p>
                      <a:pPr algn="l" fontAlgn="b"/>
                      <a:endParaRPr lang="en-US" sz="800" b="1" i="0" u="none" strike="noStrike" dirty="0">
                        <a:solidFill>
                          <a:srgbClr val="000000"/>
                        </a:solidFill>
                        <a:effectLst/>
                        <a:latin typeface="Calibri" charset="0"/>
                      </a:endParaRPr>
                    </a:p>
                  </a:txBody>
                  <a:tcPr marL="8800" marR="8800" marT="880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dirty="0" err="1">
                          <a:solidFill>
                            <a:srgbClr val="000000"/>
                          </a:solidFill>
                          <a:effectLst/>
                          <a:latin typeface="Calibri" charset="0"/>
                        </a:rPr>
                        <a:t>Amaziah</a:t>
                      </a:r>
                      <a:endParaRPr lang="en-US" sz="700" b="1" i="0" u="none" strike="noStrike">
                        <a:solidFill>
                          <a:srgbClr val="000000"/>
                        </a:solidFill>
                        <a:effectLst/>
                        <a:latin typeface="Calibri" charset="0"/>
                      </a:endParaRPr>
                    </a:p>
                  </a:txBody>
                  <a:tcPr marL="8800" marR="8800" marT="88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dirty="0">
                          <a:solidFill>
                            <a:srgbClr val="000000"/>
                          </a:solidFill>
                          <a:effectLst/>
                          <a:latin typeface="Calibri" charset="0"/>
                        </a:rPr>
                        <a:t>Yes</a:t>
                      </a:r>
                    </a:p>
                  </a:txBody>
                  <a:tcPr marL="8800" marR="8800" marT="88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s-IS" sz="800" b="1" i="0" u="none" strike="noStrike">
                          <a:solidFill>
                            <a:srgbClr val="000000"/>
                          </a:solidFill>
                          <a:effectLst/>
                          <a:latin typeface="Calibri" charset="0"/>
                        </a:rPr>
                        <a:t>29</a:t>
                      </a:r>
                    </a:p>
                  </a:txBody>
                  <a:tcPr marL="8800" marR="8800" marT="88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b-NO" sz="600" b="1" i="0" u="none" strike="noStrike" dirty="0">
                          <a:solidFill>
                            <a:srgbClr val="000000"/>
                          </a:solidFill>
                          <a:effectLst/>
                          <a:latin typeface="Calibri" charset="0"/>
                        </a:rPr>
                        <a:t>2 Kings 14; 2 Chr. 25</a:t>
                      </a:r>
                    </a:p>
                  </a:txBody>
                  <a:tcPr marL="8800" marR="8800" marT="88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223893">
                <a:tc rowSpan="3">
                  <a:txBody>
                    <a:bodyPr/>
                    <a:lstStyle/>
                    <a:p>
                      <a:pPr algn="ctr" fontAlgn="b"/>
                      <a:r>
                        <a:rPr lang="de-DE" sz="800" b="1" i="1" u="none" strike="noStrike" dirty="0">
                          <a:solidFill>
                            <a:srgbClr val="FF0000"/>
                          </a:solidFill>
                          <a:effectLst/>
                          <a:latin typeface="Calibri" charset="0"/>
                        </a:rPr>
                        <a:t>      Elijah</a:t>
                      </a:r>
                    </a:p>
                  </a:txBody>
                  <a:tcPr marL="8800" marR="8800" marT="8800" marB="0" vert="vert27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1" i="0" u="none" strike="noStrike" dirty="0">
                          <a:solidFill>
                            <a:srgbClr val="000000"/>
                          </a:solidFill>
                          <a:effectLst/>
                          <a:latin typeface="Calibri" charset="0"/>
                        </a:rPr>
                        <a:t>Jehu</a:t>
                      </a:r>
                    </a:p>
                  </a:txBody>
                  <a:tcPr marL="8800" marR="8800" marT="880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dirty="0">
                          <a:solidFill>
                            <a:srgbClr val="000000"/>
                          </a:solidFill>
                          <a:effectLst/>
                          <a:latin typeface="Calibri" charset="0"/>
                        </a:rPr>
                        <a:t>No</a:t>
                      </a:r>
                    </a:p>
                  </a:txBody>
                  <a:tcPr marL="8800" marR="8800" marT="88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s-IS" sz="800" b="1" i="0" u="none" strike="noStrike">
                          <a:solidFill>
                            <a:srgbClr val="000000"/>
                          </a:solidFill>
                          <a:effectLst/>
                          <a:latin typeface="Calibri" charset="0"/>
                        </a:rPr>
                        <a:t>28</a:t>
                      </a:r>
                    </a:p>
                  </a:txBody>
                  <a:tcPr marL="8800" marR="8800" marT="88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1" i="0" u="none" strike="noStrike" dirty="0">
                          <a:solidFill>
                            <a:srgbClr val="000000"/>
                          </a:solidFill>
                          <a:effectLst/>
                          <a:latin typeface="Calibri" charset="0"/>
                        </a:rPr>
                        <a:t>2 Kings 9-10</a:t>
                      </a:r>
                    </a:p>
                  </a:txBody>
                  <a:tcPr marL="8800" marR="8800" marT="88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k-SK" sz="800" b="0" i="0" u="none" strike="noStrike" dirty="0">
                          <a:solidFill>
                            <a:srgbClr val="000000"/>
                          </a:solidFill>
                          <a:effectLst/>
                          <a:latin typeface="Calibri" charset="0"/>
                        </a:rPr>
                        <a:t> </a:t>
                      </a:r>
                    </a:p>
                  </a:txBody>
                  <a:tcPr marL="8800" marR="8800" marT="8800" marB="0" anchor="b">
                    <a:lnL w="6350" cap="flat" cmpd="sng" algn="ctr">
                      <a:solidFill>
                        <a:srgbClr val="000000"/>
                      </a:solidFill>
                      <a:prstDash val="solid"/>
                      <a:round/>
                      <a:headEnd type="none" w="med" len="med"/>
                      <a:tailEnd type="none" w="med" len="med"/>
                    </a:lnL>
                    <a:lnR>
                      <a:noFill/>
                    </a:lnR>
                    <a:lnT>
                      <a:noFill/>
                    </a:lnT>
                    <a:lnB>
                      <a:noFill/>
                    </a:lnB>
                    <a:solidFill>
                      <a:srgbClr val="000000"/>
                    </a:solidFill>
                  </a:tcPr>
                </a:tc>
                <a:tc>
                  <a:txBody>
                    <a:bodyPr/>
                    <a:lstStyle/>
                    <a:p>
                      <a:pPr algn="ctr" fontAlgn="b"/>
                      <a:endParaRPr lang="en-US" sz="800" b="1" i="0" u="none" strike="noStrike" dirty="0">
                        <a:solidFill>
                          <a:srgbClr val="000000"/>
                        </a:solidFill>
                        <a:effectLst/>
                        <a:latin typeface="Calibri" charset="0"/>
                      </a:endParaRPr>
                    </a:p>
                  </a:txBody>
                  <a:tcPr marL="8800" marR="8800" marT="880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800" b="1" i="0" u="none" strike="noStrike" dirty="0">
                        <a:solidFill>
                          <a:srgbClr val="000000"/>
                        </a:solidFill>
                        <a:effectLst/>
                        <a:latin typeface="Calibri" charset="0"/>
                      </a:endParaRPr>
                    </a:p>
                  </a:txBody>
                  <a:tcPr marL="8800" marR="8800" marT="8800" marB="0" anchor="b">
                    <a:lnL>
                      <a:noFill/>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n-US" sz="700" b="1" i="0" u="none" strike="noStrike" dirty="0">
                          <a:solidFill>
                            <a:srgbClr val="000000"/>
                          </a:solidFill>
                          <a:effectLst/>
                          <a:latin typeface="Calibri" charset="0"/>
                        </a:rPr>
                        <a:t>Uzziah (Azariah)</a:t>
                      </a:r>
                    </a:p>
                  </a:txBody>
                  <a:tcPr marL="8800" marR="8800" marT="88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dirty="0">
                          <a:solidFill>
                            <a:srgbClr val="000000"/>
                          </a:solidFill>
                          <a:effectLst/>
                          <a:latin typeface="Calibri" charset="0"/>
                        </a:rPr>
                        <a:t>Yes</a:t>
                      </a:r>
                    </a:p>
                  </a:txBody>
                  <a:tcPr marL="8800" marR="8800" marT="88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s-IS" sz="800" b="1" i="0" u="none" strike="noStrike">
                          <a:solidFill>
                            <a:srgbClr val="000000"/>
                          </a:solidFill>
                          <a:effectLst/>
                          <a:latin typeface="Calibri" charset="0"/>
                        </a:rPr>
                        <a:t>52</a:t>
                      </a:r>
                    </a:p>
                  </a:txBody>
                  <a:tcPr marL="8800" marR="8800" marT="88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b-NO" sz="600" b="1" i="0" u="none" strike="noStrike" dirty="0">
                          <a:solidFill>
                            <a:srgbClr val="000000"/>
                          </a:solidFill>
                          <a:effectLst/>
                          <a:latin typeface="Calibri" charset="0"/>
                        </a:rPr>
                        <a:t>2 Kings 15; 2 Chr. 25</a:t>
                      </a:r>
                    </a:p>
                  </a:txBody>
                  <a:tcPr marL="8800" marR="8800" marT="88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195905">
                <a:tc vMerge="1">
                  <a:txBody>
                    <a:bodyPr/>
                    <a:lstStyle/>
                    <a:p>
                      <a:endParaRPr lang="en-US"/>
                    </a:p>
                  </a:txBody>
                  <a:tcPr/>
                </a:tc>
                <a:tc>
                  <a:txBody>
                    <a:bodyPr/>
                    <a:lstStyle/>
                    <a:p>
                      <a:pPr algn="ctr" fontAlgn="b"/>
                      <a:r>
                        <a:rPr lang="en-US" sz="700" b="1" i="0" u="none" strike="noStrike" dirty="0" err="1">
                          <a:solidFill>
                            <a:srgbClr val="000000"/>
                          </a:solidFill>
                          <a:effectLst/>
                          <a:latin typeface="Calibri" charset="0"/>
                        </a:rPr>
                        <a:t>Jehohaz</a:t>
                      </a:r>
                      <a:r>
                        <a:rPr lang="en-US" sz="700" b="1" i="0" u="none" strike="noStrike">
                          <a:solidFill>
                            <a:srgbClr val="000000"/>
                          </a:solidFill>
                          <a:effectLst/>
                          <a:latin typeface="Calibri" charset="0"/>
                        </a:rPr>
                        <a:t> (Johaz)</a:t>
                      </a:r>
                    </a:p>
                  </a:txBody>
                  <a:tcPr marL="8800" marR="8800" marT="880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dirty="0">
                          <a:solidFill>
                            <a:srgbClr val="000000"/>
                          </a:solidFill>
                          <a:effectLst/>
                          <a:latin typeface="Calibri" charset="0"/>
                        </a:rPr>
                        <a:t>No</a:t>
                      </a:r>
                    </a:p>
                  </a:txBody>
                  <a:tcPr marL="8800" marR="8800" marT="88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dirty="0">
                          <a:solidFill>
                            <a:srgbClr val="000000"/>
                          </a:solidFill>
                          <a:effectLst/>
                          <a:latin typeface="Calibri" charset="0"/>
                        </a:rPr>
                        <a:t>17</a:t>
                      </a:r>
                    </a:p>
                  </a:txBody>
                  <a:tcPr marL="8800" marR="8800" marT="88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1" i="0" u="none" strike="noStrike" dirty="0">
                          <a:solidFill>
                            <a:srgbClr val="000000"/>
                          </a:solidFill>
                          <a:effectLst/>
                          <a:latin typeface="Calibri" charset="0"/>
                        </a:rPr>
                        <a:t>2 Kings 13</a:t>
                      </a:r>
                    </a:p>
                  </a:txBody>
                  <a:tcPr marL="8800" marR="8800" marT="880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k-SK" sz="800" b="0" i="0" u="none" strike="noStrike" dirty="0">
                          <a:solidFill>
                            <a:srgbClr val="000000"/>
                          </a:solidFill>
                          <a:effectLst/>
                          <a:latin typeface="Calibri" charset="0"/>
                        </a:rPr>
                        <a:t> </a:t>
                      </a:r>
                    </a:p>
                  </a:txBody>
                  <a:tcPr marL="8800" marR="8800" marT="8800" marB="0" anchor="b">
                    <a:lnL>
                      <a:noFill/>
                    </a:lnL>
                    <a:lnR w="12700" cap="flat" cmpd="sng" algn="ctr">
                      <a:solidFill>
                        <a:srgbClr val="000000"/>
                      </a:solidFill>
                      <a:prstDash val="solid"/>
                      <a:round/>
                      <a:headEnd type="none" w="med" len="med"/>
                      <a:tailEnd type="none" w="med" len="med"/>
                    </a:lnR>
                    <a:lnT>
                      <a:noFill/>
                    </a:lnT>
                    <a:lnB>
                      <a:noFill/>
                    </a:lnB>
                    <a:solidFill>
                      <a:srgbClr val="000000"/>
                    </a:solidFill>
                  </a:tcPr>
                </a:tc>
                <a:tc rowSpan="3">
                  <a:txBody>
                    <a:bodyPr/>
                    <a:lstStyle/>
                    <a:p>
                      <a:pPr algn="ctr" fontAlgn="b"/>
                      <a:r>
                        <a:rPr lang="en-US" sz="800" b="1" i="1" u="none" strike="noStrike" dirty="0">
                          <a:solidFill>
                            <a:srgbClr val="FF0000"/>
                          </a:solidFill>
                          <a:effectLst/>
                          <a:latin typeface="Calibri" charset="0"/>
                        </a:rPr>
                        <a:t>  Micah</a:t>
                      </a:r>
                    </a:p>
                  </a:txBody>
                  <a:tcPr marL="8800" marR="8800" marT="8800" marB="0" vert="vert27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fontAlgn="b"/>
                      <a:r>
                        <a:rPr lang="de-DE" sz="800" b="1" i="1" u="none" strike="noStrike" dirty="0">
                          <a:solidFill>
                            <a:srgbClr val="FF0000"/>
                          </a:solidFill>
                          <a:effectLst/>
                          <a:latin typeface="Calibri" charset="0"/>
                        </a:rPr>
                        <a:t>       Isaiah</a:t>
                      </a:r>
                    </a:p>
                  </a:txBody>
                  <a:tcPr marL="8800" marR="8800" marT="8800" marB="0" vert="vert27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700" b="1" i="0" u="none" strike="noStrike" dirty="0">
                          <a:solidFill>
                            <a:srgbClr val="000000"/>
                          </a:solidFill>
                          <a:effectLst/>
                          <a:latin typeface="Calibri" charset="0"/>
                        </a:rPr>
                        <a:t>Jotham</a:t>
                      </a:r>
                    </a:p>
                  </a:txBody>
                  <a:tcPr marL="8800" marR="8800" marT="880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dirty="0">
                          <a:solidFill>
                            <a:srgbClr val="000000"/>
                          </a:solidFill>
                          <a:effectLst/>
                          <a:latin typeface="Calibri" charset="0"/>
                        </a:rPr>
                        <a:t>Yes</a:t>
                      </a:r>
                    </a:p>
                  </a:txBody>
                  <a:tcPr marL="8800" marR="8800" marT="88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dirty="0">
                          <a:solidFill>
                            <a:srgbClr val="000000"/>
                          </a:solidFill>
                          <a:effectLst/>
                          <a:latin typeface="Calibri" charset="0"/>
                        </a:rPr>
                        <a:t>16</a:t>
                      </a:r>
                    </a:p>
                  </a:txBody>
                  <a:tcPr marL="8800" marR="8800" marT="88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b-NO" sz="600" b="1" i="0" u="none" strike="noStrike" dirty="0">
                          <a:solidFill>
                            <a:srgbClr val="000000"/>
                          </a:solidFill>
                          <a:effectLst/>
                          <a:latin typeface="Calibri" charset="0"/>
                        </a:rPr>
                        <a:t>2 Kings 15; 2 Chr. 27</a:t>
                      </a:r>
                    </a:p>
                  </a:txBody>
                  <a:tcPr marL="8800" marR="8800" marT="88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214564">
                <a:tc vMerge="1">
                  <a:txBody>
                    <a:bodyPr/>
                    <a:lstStyle/>
                    <a:p>
                      <a:endParaRPr lang="en-US"/>
                    </a:p>
                  </a:txBody>
                  <a:tcPr/>
                </a:tc>
                <a:tc>
                  <a:txBody>
                    <a:bodyPr/>
                    <a:lstStyle/>
                    <a:p>
                      <a:pPr algn="ctr" fontAlgn="b"/>
                      <a:r>
                        <a:rPr lang="en-US" sz="700" b="1" i="0" u="none" strike="noStrike" dirty="0" err="1">
                          <a:solidFill>
                            <a:srgbClr val="000000"/>
                          </a:solidFill>
                          <a:effectLst/>
                          <a:latin typeface="Calibri" charset="0"/>
                        </a:rPr>
                        <a:t>Jehoash</a:t>
                      </a:r>
                      <a:r>
                        <a:rPr lang="en-US" sz="700" b="1" i="0" u="none" strike="noStrike">
                          <a:solidFill>
                            <a:srgbClr val="000000"/>
                          </a:solidFill>
                          <a:effectLst/>
                          <a:latin typeface="Calibri" charset="0"/>
                        </a:rPr>
                        <a:t> (Joash)</a:t>
                      </a:r>
                    </a:p>
                  </a:txBody>
                  <a:tcPr marL="8800" marR="8800" marT="880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dirty="0">
                          <a:solidFill>
                            <a:srgbClr val="000000"/>
                          </a:solidFill>
                          <a:effectLst/>
                          <a:latin typeface="Calibri" charset="0"/>
                        </a:rPr>
                        <a:t>No</a:t>
                      </a:r>
                    </a:p>
                  </a:txBody>
                  <a:tcPr marL="8800" marR="8800" marT="88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dirty="0">
                          <a:solidFill>
                            <a:srgbClr val="000000"/>
                          </a:solidFill>
                          <a:effectLst/>
                          <a:latin typeface="Calibri" charset="0"/>
                        </a:rPr>
                        <a:t>16</a:t>
                      </a:r>
                    </a:p>
                  </a:txBody>
                  <a:tcPr marL="8800" marR="8800" marT="88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1" i="0" u="none" strike="noStrike" dirty="0">
                          <a:solidFill>
                            <a:srgbClr val="000000"/>
                          </a:solidFill>
                          <a:effectLst/>
                          <a:latin typeface="Calibri" charset="0"/>
                        </a:rPr>
                        <a:t>2 Kings 13</a:t>
                      </a:r>
                    </a:p>
                  </a:txBody>
                  <a:tcPr marL="8800" marR="8800" marT="880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k-SK" sz="800" b="0" i="0" u="none" strike="noStrike" dirty="0">
                          <a:solidFill>
                            <a:srgbClr val="000000"/>
                          </a:solidFill>
                          <a:effectLst/>
                          <a:latin typeface="Calibri" charset="0"/>
                        </a:rPr>
                        <a:t> </a:t>
                      </a:r>
                    </a:p>
                  </a:txBody>
                  <a:tcPr marL="8800" marR="8800" marT="8800" marB="0" anchor="b">
                    <a:lnL>
                      <a:noFill/>
                    </a:lnL>
                    <a:lnR w="12700" cap="flat" cmpd="sng" algn="ctr">
                      <a:solidFill>
                        <a:srgbClr val="000000"/>
                      </a:solidFill>
                      <a:prstDash val="solid"/>
                      <a:round/>
                      <a:headEnd type="none" w="med" len="med"/>
                      <a:tailEnd type="none" w="med" len="med"/>
                    </a:lnR>
                    <a:lnT>
                      <a:noFill/>
                    </a:lnT>
                    <a:lnB>
                      <a:noFill/>
                    </a:lnB>
                    <a:solidFill>
                      <a:srgbClr val="000000"/>
                    </a:solidFill>
                  </a:tcPr>
                </a:tc>
                <a:tc vMerge="1">
                  <a:txBody>
                    <a:bodyPr/>
                    <a:lstStyle/>
                    <a:p>
                      <a:endParaRPr lang="en-US"/>
                    </a:p>
                  </a:txBody>
                  <a:tcPr/>
                </a:tc>
                <a:tc vMerge="1">
                  <a:txBody>
                    <a:bodyPr/>
                    <a:lstStyle/>
                    <a:p>
                      <a:endParaRPr lang="en-US"/>
                    </a:p>
                  </a:txBody>
                  <a:tcPr/>
                </a:tc>
                <a:tc>
                  <a:txBody>
                    <a:bodyPr/>
                    <a:lstStyle/>
                    <a:p>
                      <a:pPr algn="ctr" fontAlgn="b"/>
                      <a:r>
                        <a:rPr lang="en-US" sz="700" b="1" i="0" u="none" strike="noStrike" dirty="0" err="1">
                          <a:solidFill>
                            <a:srgbClr val="000000"/>
                          </a:solidFill>
                          <a:effectLst/>
                          <a:latin typeface="Calibri" charset="0"/>
                        </a:rPr>
                        <a:t>Ahaz</a:t>
                      </a:r>
                      <a:r>
                        <a:rPr lang="en-US" sz="700" b="1" i="0" u="none" strike="noStrike">
                          <a:solidFill>
                            <a:srgbClr val="000000"/>
                          </a:solidFill>
                          <a:effectLst/>
                          <a:latin typeface="Calibri" charset="0"/>
                        </a:rPr>
                        <a:t> </a:t>
                      </a:r>
                    </a:p>
                  </a:txBody>
                  <a:tcPr marL="8800" marR="8800" marT="880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dirty="0">
                          <a:solidFill>
                            <a:srgbClr val="000000"/>
                          </a:solidFill>
                          <a:effectLst/>
                          <a:latin typeface="Calibri" charset="0"/>
                        </a:rPr>
                        <a:t>No</a:t>
                      </a:r>
                    </a:p>
                  </a:txBody>
                  <a:tcPr marL="8800" marR="8800" marT="88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dirty="0">
                          <a:solidFill>
                            <a:srgbClr val="000000"/>
                          </a:solidFill>
                          <a:effectLst/>
                          <a:latin typeface="Calibri" charset="0"/>
                        </a:rPr>
                        <a:t>16</a:t>
                      </a:r>
                    </a:p>
                  </a:txBody>
                  <a:tcPr marL="8800" marR="8800" marT="88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600" b="1" i="0" u="none" strike="noStrike" dirty="0">
                          <a:solidFill>
                            <a:srgbClr val="000000"/>
                          </a:solidFill>
                          <a:effectLst/>
                          <a:latin typeface="Calibri" charset="0"/>
                        </a:rPr>
                        <a:t>2 Kings 15 ; 2 </a:t>
                      </a:r>
                      <a:r>
                        <a:rPr lang="de-DE" sz="600" b="1" i="0" u="none" strike="noStrike" dirty="0" err="1">
                          <a:solidFill>
                            <a:srgbClr val="000000"/>
                          </a:solidFill>
                          <a:effectLst/>
                          <a:latin typeface="Calibri" charset="0"/>
                        </a:rPr>
                        <a:t>Chr</a:t>
                      </a:r>
                      <a:r>
                        <a:rPr lang="de-DE" sz="600" b="1" i="0" u="none" strike="noStrike" dirty="0">
                          <a:solidFill>
                            <a:srgbClr val="000000"/>
                          </a:solidFill>
                          <a:effectLst/>
                          <a:latin typeface="Calibri" charset="0"/>
                        </a:rPr>
                        <a:t> 28; Isa 7-12</a:t>
                      </a:r>
                    </a:p>
                  </a:txBody>
                  <a:tcPr marL="8800" marR="8800" marT="88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348278">
                <a:tc rowSpan="7">
                  <a:txBody>
                    <a:bodyPr/>
                    <a:lstStyle/>
                    <a:p>
                      <a:pPr algn="ctr" fontAlgn="b"/>
                      <a:r>
                        <a:rPr lang="de-DE" sz="800" b="1" i="1" u="none" strike="noStrike" dirty="0">
                          <a:solidFill>
                            <a:srgbClr val="FF0000"/>
                          </a:solidFill>
                          <a:effectLst/>
                          <a:latin typeface="Calibri" charset="0"/>
                        </a:rPr>
                        <a:t>                         </a:t>
                      </a:r>
                      <a:r>
                        <a:rPr lang="de-DE" sz="800" b="1" i="1" u="none" strike="noStrike" dirty="0" err="1">
                          <a:solidFill>
                            <a:srgbClr val="FF0000"/>
                          </a:solidFill>
                          <a:effectLst/>
                          <a:latin typeface="Calibri" charset="0"/>
                        </a:rPr>
                        <a:t>Hosea</a:t>
                      </a:r>
                      <a:endParaRPr lang="de-DE" sz="800" b="1" i="1" u="none" strike="noStrike" dirty="0">
                        <a:solidFill>
                          <a:srgbClr val="FF0000"/>
                        </a:solidFill>
                        <a:effectLst/>
                        <a:latin typeface="Calibri" charset="0"/>
                      </a:endParaRPr>
                    </a:p>
                  </a:txBody>
                  <a:tcPr marL="8800" marR="8800" marT="8800" marB="0" vert="vert27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1" i="0" u="none" strike="noStrike" dirty="0">
                          <a:solidFill>
                            <a:srgbClr val="000000"/>
                          </a:solidFill>
                          <a:effectLst/>
                          <a:latin typeface="Calibri" charset="0"/>
                        </a:rPr>
                        <a:t>Jeroboam II</a:t>
                      </a:r>
                      <a:r>
                        <a:rPr lang="en-US" sz="700" b="1" i="1" u="none" strike="noStrike" dirty="0">
                          <a:solidFill>
                            <a:srgbClr val="000000"/>
                          </a:solidFill>
                          <a:effectLst/>
                          <a:latin typeface="Calibri" charset="0"/>
                        </a:rPr>
                        <a:t>  </a:t>
                      </a:r>
                      <a:r>
                        <a:rPr lang="en-US" sz="700" b="1" i="1" u="none" strike="noStrike" dirty="0">
                          <a:solidFill>
                            <a:srgbClr val="FF0000"/>
                          </a:solidFill>
                          <a:effectLst/>
                          <a:latin typeface="Calibri" charset="0"/>
                        </a:rPr>
                        <a:t>Jonah/Amos</a:t>
                      </a:r>
                      <a:endParaRPr lang="en-US" sz="700" b="1" i="1" u="none" strike="noStrike" dirty="0">
                        <a:solidFill>
                          <a:srgbClr val="000000"/>
                        </a:solidFill>
                        <a:effectLst/>
                        <a:latin typeface="Calibri" charset="0"/>
                      </a:endParaRPr>
                    </a:p>
                  </a:txBody>
                  <a:tcPr marL="8800" marR="8800" marT="880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dirty="0">
                          <a:solidFill>
                            <a:srgbClr val="000000"/>
                          </a:solidFill>
                          <a:effectLst/>
                          <a:latin typeface="Calibri" charset="0"/>
                        </a:rPr>
                        <a:t>No</a:t>
                      </a:r>
                    </a:p>
                  </a:txBody>
                  <a:tcPr marL="8800" marR="8800" marT="88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dirty="0">
                          <a:solidFill>
                            <a:srgbClr val="000000"/>
                          </a:solidFill>
                          <a:effectLst/>
                          <a:latin typeface="Calibri" charset="0"/>
                        </a:rPr>
                        <a:t>41</a:t>
                      </a:r>
                    </a:p>
                  </a:txBody>
                  <a:tcPr marL="8800" marR="8800" marT="88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1" i="0" u="none" strike="noStrike" dirty="0">
                          <a:solidFill>
                            <a:srgbClr val="000000"/>
                          </a:solidFill>
                          <a:effectLst/>
                          <a:latin typeface="Calibri" charset="0"/>
                        </a:rPr>
                        <a:t>2 Kings 14</a:t>
                      </a:r>
                    </a:p>
                  </a:txBody>
                  <a:tcPr marL="8800" marR="8800" marT="880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k-SK" sz="800" b="0" i="0" u="none" strike="noStrike" dirty="0">
                          <a:solidFill>
                            <a:srgbClr val="000000"/>
                          </a:solidFill>
                          <a:effectLst/>
                          <a:latin typeface="Calibri" charset="0"/>
                        </a:rPr>
                        <a:t> </a:t>
                      </a:r>
                    </a:p>
                  </a:txBody>
                  <a:tcPr marL="8800" marR="8800" marT="8800" marB="0" anchor="b">
                    <a:lnL>
                      <a:noFill/>
                    </a:lnL>
                    <a:lnR w="12700" cap="flat" cmpd="sng" algn="ctr">
                      <a:solidFill>
                        <a:srgbClr val="000000"/>
                      </a:solidFill>
                      <a:prstDash val="solid"/>
                      <a:round/>
                      <a:headEnd type="none" w="med" len="med"/>
                      <a:tailEnd type="none" w="med" len="med"/>
                    </a:lnR>
                    <a:lnT>
                      <a:noFill/>
                    </a:lnT>
                    <a:lnB>
                      <a:noFill/>
                    </a:lnB>
                    <a:solidFill>
                      <a:srgbClr val="000000"/>
                    </a:solidFill>
                  </a:tcPr>
                </a:tc>
                <a:tc vMerge="1">
                  <a:txBody>
                    <a:bodyPr/>
                    <a:lstStyle/>
                    <a:p>
                      <a:endParaRPr lang="en-US"/>
                    </a:p>
                  </a:txBody>
                  <a:tcPr/>
                </a:tc>
                <a:tc vMerge="1">
                  <a:txBody>
                    <a:bodyPr/>
                    <a:lstStyle/>
                    <a:p>
                      <a:endParaRPr lang="en-US"/>
                    </a:p>
                  </a:txBody>
                  <a:tcPr/>
                </a:tc>
                <a:tc>
                  <a:txBody>
                    <a:bodyPr/>
                    <a:lstStyle/>
                    <a:p>
                      <a:pPr algn="ctr" fontAlgn="b"/>
                      <a:r>
                        <a:rPr lang="en-US" sz="700" b="1" i="0" u="none" strike="noStrike" dirty="0">
                          <a:solidFill>
                            <a:srgbClr val="000000"/>
                          </a:solidFill>
                          <a:effectLst/>
                          <a:latin typeface="Calibri" charset="0"/>
                        </a:rPr>
                        <a:t>Hezekiah</a:t>
                      </a:r>
                    </a:p>
                  </a:txBody>
                  <a:tcPr marL="8800" marR="8800" marT="880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dirty="0">
                          <a:solidFill>
                            <a:srgbClr val="000000"/>
                          </a:solidFill>
                          <a:effectLst/>
                          <a:latin typeface="Calibri" charset="0"/>
                        </a:rPr>
                        <a:t>Yes</a:t>
                      </a:r>
                    </a:p>
                  </a:txBody>
                  <a:tcPr marL="8800" marR="8800" marT="88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s-IS" sz="800" b="1" i="0" u="none" strike="noStrike">
                          <a:solidFill>
                            <a:srgbClr val="000000"/>
                          </a:solidFill>
                          <a:effectLst/>
                          <a:latin typeface="Calibri" charset="0"/>
                        </a:rPr>
                        <a:t>29</a:t>
                      </a:r>
                    </a:p>
                  </a:txBody>
                  <a:tcPr marL="8800" marR="8800" marT="88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600" b="1" i="0" u="none" strike="noStrike" dirty="0">
                          <a:solidFill>
                            <a:srgbClr val="000000"/>
                          </a:solidFill>
                          <a:effectLst/>
                          <a:latin typeface="Calibri" charset="0"/>
                        </a:rPr>
                        <a:t>2 </a:t>
                      </a:r>
                      <a:r>
                        <a:rPr lang="it-IT" sz="600" b="1" i="0" u="none" strike="noStrike" dirty="0" err="1">
                          <a:solidFill>
                            <a:srgbClr val="000000"/>
                          </a:solidFill>
                          <a:effectLst/>
                          <a:latin typeface="Calibri" charset="0"/>
                        </a:rPr>
                        <a:t>Ki</a:t>
                      </a:r>
                      <a:r>
                        <a:rPr lang="it-IT" sz="600" b="1" i="0" u="none" strike="noStrike" dirty="0">
                          <a:solidFill>
                            <a:srgbClr val="000000"/>
                          </a:solidFill>
                          <a:effectLst/>
                          <a:latin typeface="Calibri" charset="0"/>
                        </a:rPr>
                        <a:t>. 18-29; 2 </a:t>
                      </a:r>
                      <a:r>
                        <a:rPr lang="it-IT" sz="600" b="1" i="0" u="none" strike="noStrike" dirty="0" err="1">
                          <a:solidFill>
                            <a:srgbClr val="000000"/>
                          </a:solidFill>
                          <a:effectLst/>
                          <a:latin typeface="Calibri" charset="0"/>
                        </a:rPr>
                        <a:t>Chr</a:t>
                      </a:r>
                      <a:r>
                        <a:rPr lang="it-IT" sz="600" b="1" i="0" u="none" strike="noStrike" dirty="0">
                          <a:solidFill>
                            <a:srgbClr val="000000"/>
                          </a:solidFill>
                          <a:effectLst/>
                          <a:latin typeface="Calibri" charset="0"/>
                        </a:rPr>
                        <a:t>. 29-32; Isa 36-39</a:t>
                      </a:r>
                    </a:p>
                  </a:txBody>
                  <a:tcPr marL="8800" marR="8800" marT="88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5"/>
                  </a:ext>
                </a:extLst>
              </a:tr>
              <a:tr h="348278">
                <a:tc vMerge="1">
                  <a:txBody>
                    <a:bodyPr/>
                    <a:lstStyle/>
                    <a:p>
                      <a:endParaRPr lang="en-US"/>
                    </a:p>
                  </a:txBody>
                  <a:tcPr/>
                </a:tc>
                <a:tc>
                  <a:txBody>
                    <a:bodyPr/>
                    <a:lstStyle/>
                    <a:p>
                      <a:pPr algn="ctr" fontAlgn="b"/>
                      <a:r>
                        <a:rPr lang="en-US" sz="700" b="1" i="0" u="none" strike="noStrike" dirty="0">
                          <a:solidFill>
                            <a:srgbClr val="000000"/>
                          </a:solidFill>
                          <a:effectLst/>
                          <a:latin typeface="Calibri" charset="0"/>
                        </a:rPr>
                        <a:t>Zechariah</a:t>
                      </a:r>
                    </a:p>
                  </a:txBody>
                  <a:tcPr marL="8800" marR="8800" marT="880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_tradnl" sz="800" b="1" i="0" u="none" strike="noStrike" dirty="0">
                          <a:solidFill>
                            <a:srgbClr val="000000"/>
                          </a:solidFill>
                          <a:effectLst/>
                          <a:latin typeface="Calibri" charset="0"/>
                        </a:rPr>
                        <a:t>No </a:t>
                      </a:r>
                    </a:p>
                  </a:txBody>
                  <a:tcPr marL="8800" marR="8800" marT="88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dirty="0">
                          <a:solidFill>
                            <a:srgbClr val="000000"/>
                          </a:solidFill>
                          <a:effectLst/>
                          <a:latin typeface="Calibri" charset="0"/>
                        </a:rPr>
                        <a:t>6 months</a:t>
                      </a:r>
                    </a:p>
                  </a:txBody>
                  <a:tcPr marL="8800" marR="8800" marT="88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1" i="0" u="none" strike="noStrike" dirty="0">
                          <a:solidFill>
                            <a:srgbClr val="000000"/>
                          </a:solidFill>
                          <a:effectLst/>
                          <a:latin typeface="Calibri" charset="0"/>
                        </a:rPr>
                        <a:t>2 Kings 15</a:t>
                      </a:r>
                    </a:p>
                  </a:txBody>
                  <a:tcPr marL="8800" marR="8800" marT="88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k-SK" sz="800" b="0" i="0" u="none" strike="noStrike" dirty="0">
                          <a:solidFill>
                            <a:srgbClr val="000000"/>
                          </a:solidFill>
                          <a:effectLst/>
                          <a:latin typeface="Calibri" charset="0"/>
                        </a:rPr>
                        <a:t> </a:t>
                      </a:r>
                    </a:p>
                  </a:txBody>
                  <a:tcPr marL="8800" marR="8800" marT="8800" marB="0" anchor="b">
                    <a:lnL w="6350" cap="flat" cmpd="sng" algn="ctr">
                      <a:solidFill>
                        <a:srgbClr val="000000"/>
                      </a:solidFill>
                      <a:prstDash val="solid"/>
                      <a:round/>
                      <a:headEnd type="none" w="med" len="med"/>
                      <a:tailEnd type="none" w="med" len="med"/>
                    </a:lnL>
                    <a:lnR>
                      <a:noFill/>
                    </a:lnR>
                    <a:lnT>
                      <a:noFill/>
                    </a:lnT>
                    <a:lnB>
                      <a:noFill/>
                    </a:lnB>
                    <a:solidFill>
                      <a:srgbClr val="000000"/>
                    </a:solidFill>
                  </a:tcPr>
                </a:tc>
                <a:tc>
                  <a:txBody>
                    <a:bodyPr/>
                    <a:lstStyle/>
                    <a:p>
                      <a:pPr algn="ctr" fontAlgn="b"/>
                      <a:endParaRPr lang="en-US" sz="800" b="1" i="0" u="none" strike="noStrike" dirty="0">
                        <a:solidFill>
                          <a:srgbClr val="000000"/>
                        </a:solidFill>
                        <a:effectLst/>
                        <a:latin typeface="Calibri" charset="0"/>
                      </a:endParaRPr>
                    </a:p>
                  </a:txBody>
                  <a:tcPr marL="8800" marR="8800" marT="880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vMerge="1">
                  <a:txBody>
                    <a:bodyPr/>
                    <a:lstStyle/>
                    <a:p>
                      <a:endParaRPr lang="en-US"/>
                    </a:p>
                  </a:txBody>
                  <a:tcPr/>
                </a:tc>
                <a:tc>
                  <a:txBody>
                    <a:bodyPr/>
                    <a:lstStyle/>
                    <a:p>
                      <a:pPr algn="ctr" fontAlgn="b"/>
                      <a:r>
                        <a:rPr lang="en-US" sz="700" b="1" i="0" u="none" strike="noStrike" dirty="0">
                          <a:solidFill>
                            <a:srgbClr val="000000"/>
                          </a:solidFill>
                          <a:effectLst/>
                          <a:latin typeface="Calibri" charset="0"/>
                        </a:rPr>
                        <a:t>Manasseh   </a:t>
                      </a:r>
                      <a:r>
                        <a:rPr lang="en-US" sz="700" b="1" i="1" u="none" strike="noStrike" dirty="0">
                          <a:solidFill>
                            <a:srgbClr val="FF0000"/>
                          </a:solidFill>
                          <a:effectLst/>
                          <a:latin typeface="Calibri" charset="0"/>
                        </a:rPr>
                        <a:t>Nahum</a:t>
                      </a:r>
                      <a:endParaRPr lang="en-US" sz="700" b="1" i="0" u="none" strike="noStrike" dirty="0">
                        <a:solidFill>
                          <a:srgbClr val="000000"/>
                        </a:solidFill>
                        <a:effectLst/>
                        <a:latin typeface="Calibri" charset="0"/>
                      </a:endParaRPr>
                    </a:p>
                  </a:txBody>
                  <a:tcPr marL="8800" marR="8800" marT="880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dirty="0">
                          <a:solidFill>
                            <a:srgbClr val="000000"/>
                          </a:solidFill>
                          <a:effectLst/>
                          <a:latin typeface="Calibri" charset="0"/>
                        </a:rPr>
                        <a:t>No</a:t>
                      </a:r>
                    </a:p>
                  </a:txBody>
                  <a:tcPr marL="8800" marR="8800" marT="88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dirty="0">
                          <a:solidFill>
                            <a:srgbClr val="000000"/>
                          </a:solidFill>
                          <a:effectLst/>
                          <a:latin typeface="Calibri" charset="0"/>
                        </a:rPr>
                        <a:t>55</a:t>
                      </a:r>
                    </a:p>
                  </a:txBody>
                  <a:tcPr marL="8800" marR="8800" marT="88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b-NO" sz="600" b="1" i="0" u="none" strike="noStrike" dirty="0">
                          <a:solidFill>
                            <a:srgbClr val="000000"/>
                          </a:solidFill>
                          <a:effectLst/>
                          <a:latin typeface="Calibri" charset="0"/>
                        </a:rPr>
                        <a:t>2 Kings 21; 2 Chr. 33</a:t>
                      </a:r>
                    </a:p>
                  </a:txBody>
                  <a:tcPr marL="8800" marR="8800" marT="88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6"/>
                  </a:ext>
                </a:extLst>
              </a:tr>
              <a:tr h="233222">
                <a:tc vMerge="1">
                  <a:txBody>
                    <a:bodyPr/>
                    <a:lstStyle/>
                    <a:p>
                      <a:endParaRPr lang="en-US"/>
                    </a:p>
                  </a:txBody>
                  <a:tcPr/>
                </a:tc>
                <a:tc>
                  <a:txBody>
                    <a:bodyPr/>
                    <a:lstStyle/>
                    <a:p>
                      <a:pPr algn="ctr" fontAlgn="b"/>
                      <a:r>
                        <a:rPr lang="en-US" sz="700" b="1" i="0" u="none" strike="noStrike" dirty="0" err="1">
                          <a:solidFill>
                            <a:srgbClr val="000000"/>
                          </a:solidFill>
                          <a:effectLst/>
                          <a:latin typeface="Calibri" charset="0"/>
                        </a:rPr>
                        <a:t>Shallum</a:t>
                      </a:r>
                      <a:endParaRPr lang="en-US" sz="700" b="1" i="0" u="none" strike="noStrike">
                        <a:solidFill>
                          <a:srgbClr val="000000"/>
                        </a:solidFill>
                        <a:effectLst/>
                        <a:latin typeface="Calibri" charset="0"/>
                      </a:endParaRPr>
                    </a:p>
                  </a:txBody>
                  <a:tcPr marL="8800" marR="8800" marT="880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dirty="0">
                          <a:solidFill>
                            <a:srgbClr val="000000"/>
                          </a:solidFill>
                          <a:effectLst/>
                          <a:latin typeface="Calibri" charset="0"/>
                        </a:rPr>
                        <a:t>No</a:t>
                      </a:r>
                    </a:p>
                  </a:txBody>
                  <a:tcPr marL="8800" marR="8800" marT="88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dirty="0">
                          <a:solidFill>
                            <a:srgbClr val="000000"/>
                          </a:solidFill>
                          <a:effectLst/>
                          <a:latin typeface="Calibri" charset="0"/>
                        </a:rPr>
                        <a:t>1 month</a:t>
                      </a:r>
                    </a:p>
                  </a:txBody>
                  <a:tcPr marL="8800" marR="8800" marT="88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1" i="0" u="none" strike="noStrike" dirty="0">
                          <a:solidFill>
                            <a:srgbClr val="000000"/>
                          </a:solidFill>
                          <a:effectLst/>
                          <a:latin typeface="Calibri" charset="0"/>
                        </a:rPr>
                        <a:t>2 Kings 15</a:t>
                      </a:r>
                    </a:p>
                  </a:txBody>
                  <a:tcPr marL="8800" marR="8800" marT="88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k-SK" sz="800" b="0" i="0" u="none" strike="noStrike" dirty="0">
                          <a:solidFill>
                            <a:srgbClr val="000000"/>
                          </a:solidFill>
                          <a:effectLst/>
                          <a:latin typeface="Calibri" charset="0"/>
                        </a:rPr>
                        <a:t> </a:t>
                      </a:r>
                    </a:p>
                  </a:txBody>
                  <a:tcPr marL="8800" marR="8800" marT="8800" marB="0" anchor="b">
                    <a:lnL w="6350" cap="flat" cmpd="sng" algn="ctr">
                      <a:solidFill>
                        <a:srgbClr val="000000"/>
                      </a:solidFill>
                      <a:prstDash val="solid"/>
                      <a:round/>
                      <a:headEnd type="none" w="med" len="med"/>
                      <a:tailEnd type="none" w="med" len="med"/>
                    </a:lnL>
                    <a:lnR>
                      <a:noFill/>
                    </a:lnR>
                    <a:lnT>
                      <a:noFill/>
                    </a:lnT>
                    <a:lnB>
                      <a:noFill/>
                    </a:lnB>
                    <a:solidFill>
                      <a:srgbClr val="000000"/>
                    </a:solidFill>
                  </a:tcPr>
                </a:tc>
                <a:tc>
                  <a:txBody>
                    <a:bodyPr/>
                    <a:lstStyle/>
                    <a:p>
                      <a:pPr algn="ctr" fontAlgn="b"/>
                      <a:endParaRPr lang="en-US" sz="800" b="1" i="0" u="none" strike="noStrike" dirty="0">
                        <a:solidFill>
                          <a:srgbClr val="000000"/>
                        </a:solidFill>
                        <a:effectLst/>
                        <a:latin typeface="Calibri" charset="0"/>
                      </a:endParaRPr>
                    </a:p>
                  </a:txBody>
                  <a:tcPr marL="8800" marR="8800" marT="8800" marB="0" anchor="b">
                    <a:lnL>
                      <a:noFill/>
                    </a:lnL>
                    <a:lnR>
                      <a:noFill/>
                    </a:lnR>
                    <a:lnT>
                      <a:noFill/>
                    </a:lnT>
                    <a:lnB>
                      <a:noFill/>
                    </a:lnB>
                  </a:tcPr>
                </a:tc>
                <a:tc>
                  <a:txBody>
                    <a:bodyPr/>
                    <a:lstStyle/>
                    <a:p>
                      <a:pPr algn="l" fontAlgn="b"/>
                      <a:endParaRPr lang="en-US" sz="800" b="1" i="0" u="none" strike="noStrike" dirty="0">
                        <a:solidFill>
                          <a:srgbClr val="000000"/>
                        </a:solidFill>
                        <a:effectLst/>
                        <a:latin typeface="Calibri" charset="0"/>
                      </a:endParaRPr>
                    </a:p>
                  </a:txBody>
                  <a:tcPr marL="8800" marR="8800" marT="8800" marB="0" anchor="b">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700" b="1" i="0" u="none" strike="noStrike" dirty="0">
                          <a:solidFill>
                            <a:srgbClr val="000000"/>
                          </a:solidFill>
                          <a:effectLst/>
                          <a:latin typeface="Calibri" charset="0"/>
                        </a:rPr>
                        <a:t>Amon</a:t>
                      </a:r>
                    </a:p>
                  </a:txBody>
                  <a:tcPr marL="8800" marR="8800" marT="88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dirty="0">
                          <a:solidFill>
                            <a:srgbClr val="000000"/>
                          </a:solidFill>
                          <a:effectLst/>
                          <a:latin typeface="Calibri" charset="0"/>
                        </a:rPr>
                        <a:t>No</a:t>
                      </a:r>
                    </a:p>
                  </a:txBody>
                  <a:tcPr marL="8800" marR="8800" marT="88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s-IS" sz="800" b="1" i="0" u="none" strike="noStrike">
                          <a:solidFill>
                            <a:srgbClr val="000000"/>
                          </a:solidFill>
                          <a:effectLst/>
                          <a:latin typeface="Calibri" charset="0"/>
                        </a:rPr>
                        <a:t>2</a:t>
                      </a:r>
                    </a:p>
                  </a:txBody>
                  <a:tcPr marL="8800" marR="8800" marT="88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b-NO" sz="600" b="1" i="0" u="none" strike="noStrike" dirty="0">
                          <a:solidFill>
                            <a:srgbClr val="000000"/>
                          </a:solidFill>
                          <a:effectLst/>
                          <a:latin typeface="Calibri" charset="0"/>
                        </a:rPr>
                        <a:t>2 Kings 21; 2 Chr. 23</a:t>
                      </a:r>
                    </a:p>
                  </a:txBody>
                  <a:tcPr marL="8800" marR="8800" marT="88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7"/>
                  </a:ext>
                </a:extLst>
              </a:tr>
              <a:tr h="314028">
                <a:tc vMerge="1">
                  <a:txBody>
                    <a:bodyPr/>
                    <a:lstStyle/>
                    <a:p>
                      <a:endParaRPr lang="en-US"/>
                    </a:p>
                  </a:txBody>
                  <a:tcPr/>
                </a:tc>
                <a:tc>
                  <a:txBody>
                    <a:bodyPr/>
                    <a:lstStyle/>
                    <a:p>
                      <a:pPr algn="ctr" fontAlgn="b"/>
                      <a:r>
                        <a:rPr lang="en-US" sz="700" b="1" i="0" u="none" strike="noStrike" dirty="0" err="1">
                          <a:solidFill>
                            <a:srgbClr val="000000"/>
                          </a:solidFill>
                          <a:effectLst/>
                          <a:latin typeface="Calibri" charset="0"/>
                        </a:rPr>
                        <a:t>Menahem</a:t>
                      </a:r>
                      <a:endParaRPr lang="en-US" sz="700" b="1" i="0" u="none" strike="noStrike">
                        <a:solidFill>
                          <a:srgbClr val="000000"/>
                        </a:solidFill>
                        <a:effectLst/>
                        <a:latin typeface="Calibri" charset="0"/>
                      </a:endParaRPr>
                    </a:p>
                  </a:txBody>
                  <a:tcPr marL="8800" marR="8800" marT="880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dirty="0">
                          <a:solidFill>
                            <a:srgbClr val="000000"/>
                          </a:solidFill>
                          <a:effectLst/>
                          <a:latin typeface="Calibri" charset="0"/>
                        </a:rPr>
                        <a:t>No</a:t>
                      </a:r>
                    </a:p>
                  </a:txBody>
                  <a:tcPr marL="8800" marR="8800" marT="88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dirty="0">
                          <a:solidFill>
                            <a:srgbClr val="000000"/>
                          </a:solidFill>
                          <a:effectLst/>
                          <a:latin typeface="Calibri" charset="0"/>
                        </a:rPr>
                        <a:t>10</a:t>
                      </a:r>
                    </a:p>
                  </a:txBody>
                  <a:tcPr marL="8800" marR="8800" marT="88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1" i="0" u="none" strike="noStrike" dirty="0">
                          <a:solidFill>
                            <a:srgbClr val="000000"/>
                          </a:solidFill>
                          <a:effectLst/>
                          <a:latin typeface="Calibri" charset="0"/>
                        </a:rPr>
                        <a:t>2 Kings 15</a:t>
                      </a:r>
                    </a:p>
                  </a:txBody>
                  <a:tcPr marL="8800" marR="8800" marT="88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k-SK" sz="800" b="0" i="0" u="none" strike="noStrike" dirty="0">
                          <a:solidFill>
                            <a:srgbClr val="000000"/>
                          </a:solidFill>
                          <a:effectLst/>
                          <a:latin typeface="Calibri" charset="0"/>
                        </a:rPr>
                        <a:t> </a:t>
                      </a:r>
                    </a:p>
                  </a:txBody>
                  <a:tcPr marL="8800" marR="8800" marT="8800" marB="0" anchor="b">
                    <a:lnL w="6350" cap="flat" cmpd="sng" algn="ctr">
                      <a:solidFill>
                        <a:srgbClr val="000000"/>
                      </a:solidFill>
                      <a:prstDash val="solid"/>
                      <a:round/>
                      <a:headEnd type="none" w="med" len="med"/>
                      <a:tailEnd type="none" w="med" len="med"/>
                    </a:lnL>
                    <a:lnR>
                      <a:noFill/>
                    </a:lnR>
                    <a:lnT>
                      <a:noFill/>
                    </a:lnT>
                    <a:lnB>
                      <a:noFill/>
                    </a:lnB>
                    <a:solidFill>
                      <a:srgbClr val="000000"/>
                    </a:solidFill>
                  </a:tcPr>
                </a:tc>
                <a:tc>
                  <a:txBody>
                    <a:bodyPr/>
                    <a:lstStyle/>
                    <a:p>
                      <a:pPr algn="ctr" fontAlgn="b"/>
                      <a:endParaRPr lang="en-US" sz="800" b="1" i="0" u="none" strike="noStrike" dirty="0">
                        <a:solidFill>
                          <a:srgbClr val="000000"/>
                        </a:solidFill>
                        <a:effectLst/>
                        <a:latin typeface="Calibri" charset="0"/>
                      </a:endParaRPr>
                    </a:p>
                  </a:txBody>
                  <a:tcPr marL="8800" marR="8800" marT="8800" marB="0" anchor="b">
                    <a:lnL>
                      <a:noFill/>
                    </a:lnL>
                    <a:lnR w="12700" cap="flat" cmpd="sng" algn="ctr">
                      <a:solidFill>
                        <a:srgbClr val="000000"/>
                      </a:solidFill>
                      <a:prstDash val="solid"/>
                      <a:round/>
                      <a:headEnd type="none" w="med" len="med"/>
                      <a:tailEnd type="none" w="med" len="med"/>
                    </a:lnR>
                    <a:lnT>
                      <a:noFill/>
                    </a:lnT>
                    <a:lnB>
                      <a:noFill/>
                    </a:lnB>
                  </a:tcPr>
                </a:tc>
                <a:tc rowSpan="5">
                  <a:txBody>
                    <a:bodyPr/>
                    <a:lstStyle/>
                    <a:p>
                      <a:pPr algn="ctr" fontAlgn="b"/>
                      <a:r>
                        <a:rPr lang="de-DE" sz="800" b="1" i="1" u="none" strike="noStrike" dirty="0">
                          <a:solidFill>
                            <a:srgbClr val="FF0000"/>
                          </a:solidFill>
                          <a:effectLst/>
                          <a:latin typeface="Calibri" charset="0"/>
                        </a:rPr>
                        <a:t>         Jeremiah</a:t>
                      </a:r>
                    </a:p>
                  </a:txBody>
                  <a:tcPr marL="8800" marR="8800" marT="8800" marB="0" vert="vert27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700" b="1" i="0" u="none" strike="noStrike" dirty="0">
                          <a:solidFill>
                            <a:srgbClr val="000000"/>
                          </a:solidFill>
                          <a:effectLst/>
                          <a:latin typeface="Calibri" charset="0"/>
                        </a:rPr>
                        <a:t>Josiah  </a:t>
                      </a:r>
                      <a:r>
                        <a:rPr lang="en-US" sz="700" b="1" i="1" u="none" strike="noStrike" dirty="0">
                          <a:solidFill>
                            <a:srgbClr val="FF0000"/>
                          </a:solidFill>
                          <a:effectLst/>
                          <a:latin typeface="Calibri" charset="0"/>
                        </a:rPr>
                        <a:t>Zephaniah</a:t>
                      </a:r>
                      <a:endParaRPr lang="en-US" sz="700" b="1" i="0" u="none" strike="noStrike" dirty="0">
                        <a:solidFill>
                          <a:srgbClr val="000000"/>
                        </a:solidFill>
                        <a:effectLst/>
                        <a:latin typeface="Calibri" charset="0"/>
                      </a:endParaRPr>
                    </a:p>
                  </a:txBody>
                  <a:tcPr marL="8800" marR="8800" marT="880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dirty="0">
                          <a:solidFill>
                            <a:srgbClr val="000000"/>
                          </a:solidFill>
                          <a:effectLst/>
                          <a:latin typeface="Calibri" charset="0"/>
                        </a:rPr>
                        <a:t>Yes</a:t>
                      </a:r>
                    </a:p>
                  </a:txBody>
                  <a:tcPr marL="8800" marR="8800" marT="88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dirty="0">
                          <a:solidFill>
                            <a:srgbClr val="000000"/>
                          </a:solidFill>
                          <a:effectLst/>
                          <a:latin typeface="Calibri" charset="0"/>
                        </a:rPr>
                        <a:t>31</a:t>
                      </a:r>
                    </a:p>
                  </a:txBody>
                  <a:tcPr marL="8800" marR="8800" marT="88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b-NO" sz="600" b="1" i="0" u="none" strike="noStrike" dirty="0">
                          <a:solidFill>
                            <a:srgbClr val="000000"/>
                          </a:solidFill>
                          <a:effectLst/>
                          <a:latin typeface="Calibri" charset="0"/>
                        </a:rPr>
                        <a:t>2 Kings 22-23; 2 Chr. 34-35</a:t>
                      </a:r>
                    </a:p>
                  </a:txBody>
                  <a:tcPr marL="8800" marR="8800" marT="88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8"/>
                  </a:ext>
                </a:extLst>
              </a:tr>
              <a:tr h="223893">
                <a:tc vMerge="1">
                  <a:txBody>
                    <a:bodyPr/>
                    <a:lstStyle/>
                    <a:p>
                      <a:endParaRPr lang="en-US"/>
                    </a:p>
                  </a:txBody>
                  <a:tcPr/>
                </a:tc>
                <a:tc>
                  <a:txBody>
                    <a:bodyPr/>
                    <a:lstStyle/>
                    <a:p>
                      <a:pPr algn="ctr" fontAlgn="b"/>
                      <a:r>
                        <a:rPr lang="en-US" sz="700" b="1" i="0" u="none" strike="noStrike" dirty="0" err="1">
                          <a:solidFill>
                            <a:srgbClr val="000000"/>
                          </a:solidFill>
                          <a:effectLst/>
                          <a:latin typeface="Calibri" charset="0"/>
                        </a:rPr>
                        <a:t>Pekahiah</a:t>
                      </a:r>
                      <a:endParaRPr lang="en-US" sz="700" b="1" i="0" u="none" strike="noStrike">
                        <a:solidFill>
                          <a:srgbClr val="000000"/>
                        </a:solidFill>
                        <a:effectLst/>
                        <a:latin typeface="Calibri" charset="0"/>
                      </a:endParaRPr>
                    </a:p>
                  </a:txBody>
                  <a:tcPr marL="8800" marR="8800" marT="880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dirty="0">
                          <a:solidFill>
                            <a:srgbClr val="000000"/>
                          </a:solidFill>
                          <a:effectLst/>
                          <a:latin typeface="Calibri" charset="0"/>
                        </a:rPr>
                        <a:t>No</a:t>
                      </a:r>
                    </a:p>
                  </a:txBody>
                  <a:tcPr marL="8800" marR="8800" marT="88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s-IS" sz="800" b="1" i="0" u="none" strike="noStrike">
                          <a:solidFill>
                            <a:srgbClr val="000000"/>
                          </a:solidFill>
                          <a:effectLst/>
                          <a:latin typeface="Calibri" charset="0"/>
                        </a:rPr>
                        <a:t>2</a:t>
                      </a:r>
                    </a:p>
                  </a:txBody>
                  <a:tcPr marL="8800" marR="8800" marT="88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1" i="0" u="none" strike="noStrike" dirty="0">
                          <a:solidFill>
                            <a:srgbClr val="000000"/>
                          </a:solidFill>
                          <a:effectLst/>
                          <a:latin typeface="Calibri" charset="0"/>
                        </a:rPr>
                        <a:t>2 Kings 15</a:t>
                      </a:r>
                    </a:p>
                  </a:txBody>
                  <a:tcPr marL="8800" marR="8800" marT="88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k-SK" sz="800" b="0" i="0" u="none" strike="noStrike" dirty="0">
                          <a:solidFill>
                            <a:srgbClr val="000000"/>
                          </a:solidFill>
                          <a:effectLst/>
                          <a:latin typeface="Calibri" charset="0"/>
                        </a:rPr>
                        <a:t> </a:t>
                      </a:r>
                    </a:p>
                  </a:txBody>
                  <a:tcPr marL="8800" marR="8800" marT="8800" marB="0" anchor="b">
                    <a:lnL w="6350" cap="flat" cmpd="sng" algn="ctr">
                      <a:solidFill>
                        <a:srgbClr val="000000"/>
                      </a:solidFill>
                      <a:prstDash val="solid"/>
                      <a:round/>
                      <a:headEnd type="none" w="med" len="med"/>
                      <a:tailEnd type="none" w="med" len="med"/>
                    </a:lnL>
                    <a:lnR>
                      <a:noFill/>
                    </a:lnR>
                    <a:lnT>
                      <a:noFill/>
                    </a:lnT>
                    <a:lnB>
                      <a:noFill/>
                    </a:lnB>
                    <a:solidFill>
                      <a:srgbClr val="000000"/>
                    </a:solidFill>
                  </a:tcPr>
                </a:tc>
                <a:tc>
                  <a:txBody>
                    <a:bodyPr/>
                    <a:lstStyle/>
                    <a:p>
                      <a:pPr algn="ctr" fontAlgn="b"/>
                      <a:endParaRPr lang="en-US" sz="800" b="1" i="0" u="none" strike="noStrike" dirty="0">
                        <a:solidFill>
                          <a:srgbClr val="000000"/>
                        </a:solidFill>
                        <a:effectLst/>
                        <a:latin typeface="Calibri" charset="0"/>
                      </a:endParaRPr>
                    </a:p>
                  </a:txBody>
                  <a:tcPr marL="8800" marR="8800" marT="8800" marB="0" anchor="b">
                    <a:lnL>
                      <a:noFill/>
                    </a:lnL>
                    <a:lnR w="1270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a:txBody>
                    <a:bodyPr/>
                    <a:lstStyle/>
                    <a:p>
                      <a:pPr algn="ctr" fontAlgn="b"/>
                      <a:r>
                        <a:rPr lang="en-US" sz="700" b="1" i="0" u="none" strike="noStrike" dirty="0" err="1">
                          <a:solidFill>
                            <a:srgbClr val="000000"/>
                          </a:solidFill>
                          <a:effectLst/>
                          <a:latin typeface="Calibri" charset="0"/>
                        </a:rPr>
                        <a:t>Jehoahaz</a:t>
                      </a:r>
                      <a:r>
                        <a:rPr lang="en-US" sz="700" b="1" i="0" u="none" strike="noStrike">
                          <a:solidFill>
                            <a:srgbClr val="000000"/>
                          </a:solidFill>
                          <a:effectLst/>
                          <a:latin typeface="Calibri" charset="0"/>
                        </a:rPr>
                        <a:t> (Johaz)</a:t>
                      </a:r>
                    </a:p>
                  </a:txBody>
                  <a:tcPr marL="8800" marR="8800" marT="880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dirty="0">
                          <a:solidFill>
                            <a:srgbClr val="000000"/>
                          </a:solidFill>
                          <a:effectLst/>
                          <a:latin typeface="Calibri" charset="0"/>
                        </a:rPr>
                        <a:t>No</a:t>
                      </a:r>
                    </a:p>
                  </a:txBody>
                  <a:tcPr marL="8800" marR="8800" marT="88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dirty="0">
                          <a:solidFill>
                            <a:srgbClr val="000000"/>
                          </a:solidFill>
                          <a:effectLst/>
                          <a:latin typeface="Calibri" charset="0"/>
                        </a:rPr>
                        <a:t>3 months</a:t>
                      </a:r>
                    </a:p>
                  </a:txBody>
                  <a:tcPr marL="8800" marR="8800" marT="88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b-NO" sz="600" b="1" i="0" u="none" strike="noStrike" dirty="0">
                          <a:solidFill>
                            <a:srgbClr val="000000"/>
                          </a:solidFill>
                          <a:effectLst/>
                          <a:latin typeface="Calibri" charset="0"/>
                        </a:rPr>
                        <a:t>2 Kings 23; 2 Chr. 36</a:t>
                      </a:r>
                    </a:p>
                  </a:txBody>
                  <a:tcPr marL="8800" marR="8800" marT="88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9"/>
                  </a:ext>
                </a:extLst>
              </a:tr>
              <a:tr h="348278">
                <a:tc vMerge="1">
                  <a:txBody>
                    <a:bodyPr/>
                    <a:lstStyle/>
                    <a:p>
                      <a:endParaRPr lang="en-US"/>
                    </a:p>
                  </a:txBody>
                  <a:tcPr/>
                </a:tc>
                <a:tc>
                  <a:txBody>
                    <a:bodyPr/>
                    <a:lstStyle/>
                    <a:p>
                      <a:pPr algn="ctr" fontAlgn="b"/>
                      <a:r>
                        <a:rPr lang="en-US" sz="700" b="1" i="0" u="none" strike="noStrike" dirty="0" err="1">
                          <a:solidFill>
                            <a:srgbClr val="000000"/>
                          </a:solidFill>
                          <a:effectLst/>
                          <a:latin typeface="Calibri" charset="0"/>
                        </a:rPr>
                        <a:t>Pekah</a:t>
                      </a:r>
                      <a:r>
                        <a:rPr lang="en-US" sz="700" b="1" i="0" u="none" strike="noStrike">
                          <a:solidFill>
                            <a:srgbClr val="000000"/>
                          </a:solidFill>
                          <a:effectLst/>
                          <a:latin typeface="Calibri" charset="0"/>
                        </a:rPr>
                        <a:t> </a:t>
                      </a:r>
                    </a:p>
                  </a:txBody>
                  <a:tcPr marL="8800" marR="8800" marT="880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dirty="0">
                          <a:solidFill>
                            <a:srgbClr val="000000"/>
                          </a:solidFill>
                          <a:effectLst/>
                          <a:latin typeface="Calibri" charset="0"/>
                        </a:rPr>
                        <a:t>No</a:t>
                      </a:r>
                    </a:p>
                  </a:txBody>
                  <a:tcPr marL="8800" marR="8800" marT="88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s-IS" sz="800" b="1" i="0" u="none" strike="noStrike">
                          <a:solidFill>
                            <a:srgbClr val="000000"/>
                          </a:solidFill>
                          <a:effectLst/>
                          <a:latin typeface="Calibri" charset="0"/>
                        </a:rPr>
                        <a:t>20</a:t>
                      </a:r>
                    </a:p>
                  </a:txBody>
                  <a:tcPr marL="8800" marR="8800" marT="88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1" i="0" u="none" strike="noStrike" dirty="0">
                          <a:solidFill>
                            <a:srgbClr val="000000"/>
                          </a:solidFill>
                          <a:effectLst/>
                          <a:latin typeface="Calibri" charset="0"/>
                        </a:rPr>
                        <a:t>2 Kings 15</a:t>
                      </a:r>
                    </a:p>
                  </a:txBody>
                  <a:tcPr marL="8800" marR="8800" marT="88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k-SK" sz="800" b="0" i="0" u="none" strike="noStrike" dirty="0">
                          <a:solidFill>
                            <a:srgbClr val="000000"/>
                          </a:solidFill>
                          <a:effectLst/>
                          <a:latin typeface="Calibri" charset="0"/>
                        </a:rPr>
                        <a:t> </a:t>
                      </a:r>
                    </a:p>
                  </a:txBody>
                  <a:tcPr marL="8800" marR="8800" marT="8800" marB="0" anchor="b">
                    <a:lnL w="6350" cap="flat" cmpd="sng" algn="ctr">
                      <a:solidFill>
                        <a:srgbClr val="000000"/>
                      </a:solidFill>
                      <a:prstDash val="solid"/>
                      <a:round/>
                      <a:headEnd type="none" w="med" len="med"/>
                      <a:tailEnd type="none" w="med" len="med"/>
                    </a:lnL>
                    <a:lnR>
                      <a:noFill/>
                    </a:lnR>
                    <a:lnT>
                      <a:noFill/>
                    </a:lnT>
                    <a:lnB>
                      <a:noFill/>
                    </a:lnB>
                    <a:solidFill>
                      <a:srgbClr val="000000"/>
                    </a:solidFill>
                  </a:tcPr>
                </a:tc>
                <a:tc>
                  <a:txBody>
                    <a:bodyPr/>
                    <a:lstStyle/>
                    <a:p>
                      <a:pPr algn="ctr" fontAlgn="b"/>
                      <a:endParaRPr lang="en-US" sz="800" b="1" i="0" u="none" strike="noStrike" dirty="0">
                        <a:solidFill>
                          <a:srgbClr val="000000"/>
                        </a:solidFill>
                        <a:effectLst/>
                        <a:latin typeface="Calibri" charset="0"/>
                      </a:endParaRPr>
                    </a:p>
                  </a:txBody>
                  <a:tcPr marL="8800" marR="8800" marT="8800" marB="0" anchor="b">
                    <a:lnL>
                      <a:noFill/>
                    </a:lnL>
                    <a:lnR w="1270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a:txBody>
                    <a:bodyPr/>
                    <a:lstStyle/>
                    <a:p>
                      <a:pPr algn="ctr" fontAlgn="b"/>
                      <a:r>
                        <a:rPr lang="en-US" sz="700" b="1" i="0" u="none" strike="noStrike" dirty="0" err="1">
                          <a:solidFill>
                            <a:srgbClr val="000000"/>
                          </a:solidFill>
                          <a:effectLst/>
                          <a:latin typeface="Calibri" charset="0"/>
                        </a:rPr>
                        <a:t>Jehoakim</a:t>
                      </a:r>
                      <a:r>
                        <a:rPr lang="en-US" sz="700" b="1" i="0" u="none" strike="noStrike">
                          <a:solidFill>
                            <a:srgbClr val="000000"/>
                          </a:solidFill>
                          <a:effectLst/>
                          <a:latin typeface="Calibri" charset="0"/>
                        </a:rPr>
                        <a:t>  </a:t>
                      </a:r>
                      <a:r>
                        <a:rPr lang="en-US" sz="700" b="1" i="1" u="none" strike="noStrike">
                          <a:solidFill>
                            <a:srgbClr val="FF0000"/>
                          </a:solidFill>
                          <a:effectLst/>
                          <a:latin typeface="Calibri" charset="0"/>
                        </a:rPr>
                        <a:t>Habakkuk</a:t>
                      </a:r>
                      <a:endParaRPr lang="en-US" sz="700" b="1" i="0" u="none" strike="noStrike">
                        <a:solidFill>
                          <a:srgbClr val="000000"/>
                        </a:solidFill>
                        <a:effectLst/>
                        <a:latin typeface="Calibri" charset="0"/>
                      </a:endParaRPr>
                    </a:p>
                  </a:txBody>
                  <a:tcPr marL="8800" marR="8800" marT="880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dirty="0">
                          <a:solidFill>
                            <a:srgbClr val="000000"/>
                          </a:solidFill>
                          <a:effectLst/>
                          <a:latin typeface="Calibri" charset="0"/>
                        </a:rPr>
                        <a:t>No</a:t>
                      </a:r>
                    </a:p>
                  </a:txBody>
                  <a:tcPr marL="8800" marR="8800" marT="88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800" b="1" i="0" u="none" strike="noStrike" dirty="0">
                          <a:solidFill>
                            <a:srgbClr val="000000"/>
                          </a:solidFill>
                          <a:effectLst/>
                          <a:latin typeface="Calibri" charset="0"/>
                        </a:rPr>
                        <a:t>11</a:t>
                      </a:r>
                    </a:p>
                  </a:txBody>
                  <a:tcPr marL="8800" marR="8800" marT="88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b-NO" sz="600" b="1" i="0" u="none" strike="noStrike" dirty="0">
                          <a:solidFill>
                            <a:srgbClr val="000000"/>
                          </a:solidFill>
                          <a:effectLst/>
                          <a:latin typeface="Calibri" charset="0"/>
                        </a:rPr>
                        <a:t>2 Kings 23-24; 2 Chr. 36</a:t>
                      </a:r>
                    </a:p>
                  </a:txBody>
                  <a:tcPr marL="8800" marR="8800" marT="88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0"/>
                  </a:ext>
                </a:extLst>
              </a:tr>
              <a:tr h="186578">
                <a:tc vMerge="1">
                  <a:txBody>
                    <a:bodyPr/>
                    <a:lstStyle/>
                    <a:p>
                      <a:endParaRPr lang="en-US"/>
                    </a:p>
                  </a:txBody>
                  <a:tcPr/>
                </a:tc>
                <a:tc>
                  <a:txBody>
                    <a:bodyPr/>
                    <a:lstStyle/>
                    <a:p>
                      <a:pPr algn="ctr" fontAlgn="b"/>
                      <a:r>
                        <a:rPr lang="en-US" sz="700" b="1" i="0" u="none" strike="noStrike" dirty="0">
                          <a:solidFill>
                            <a:srgbClr val="000000"/>
                          </a:solidFill>
                          <a:effectLst/>
                          <a:latin typeface="Calibri" charset="0"/>
                        </a:rPr>
                        <a:t>Hoshea</a:t>
                      </a:r>
                    </a:p>
                  </a:txBody>
                  <a:tcPr marL="8800" marR="8800" marT="880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dirty="0">
                          <a:solidFill>
                            <a:srgbClr val="000000"/>
                          </a:solidFill>
                          <a:effectLst/>
                          <a:latin typeface="Calibri" charset="0"/>
                        </a:rPr>
                        <a:t>No</a:t>
                      </a:r>
                    </a:p>
                  </a:txBody>
                  <a:tcPr marL="8800" marR="8800" marT="88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dirty="0">
                          <a:solidFill>
                            <a:srgbClr val="000000"/>
                          </a:solidFill>
                          <a:effectLst/>
                          <a:latin typeface="Calibri" charset="0"/>
                        </a:rPr>
                        <a:t>9</a:t>
                      </a:r>
                    </a:p>
                  </a:txBody>
                  <a:tcPr marL="8800" marR="8800" marT="88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1" i="0" u="none" strike="noStrike" dirty="0">
                          <a:solidFill>
                            <a:srgbClr val="000000"/>
                          </a:solidFill>
                          <a:effectLst/>
                          <a:latin typeface="Calibri" charset="0"/>
                        </a:rPr>
                        <a:t>2 Kings 17</a:t>
                      </a:r>
                    </a:p>
                  </a:txBody>
                  <a:tcPr marL="8800" marR="8800" marT="88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k-SK" sz="800" b="0" i="0" u="none" strike="noStrike" dirty="0">
                          <a:solidFill>
                            <a:srgbClr val="000000"/>
                          </a:solidFill>
                          <a:effectLst/>
                          <a:latin typeface="Calibri" charset="0"/>
                        </a:rPr>
                        <a:t> </a:t>
                      </a:r>
                    </a:p>
                  </a:txBody>
                  <a:tcPr marL="8800" marR="8800" marT="8800" marB="0" anchor="b">
                    <a:lnL w="6350" cap="flat" cmpd="sng" algn="ctr">
                      <a:solidFill>
                        <a:srgbClr val="000000"/>
                      </a:solidFill>
                      <a:prstDash val="solid"/>
                      <a:round/>
                      <a:headEnd type="none" w="med" len="med"/>
                      <a:tailEnd type="none" w="med" len="med"/>
                    </a:lnL>
                    <a:lnR>
                      <a:noFill/>
                    </a:lnR>
                    <a:lnT>
                      <a:noFill/>
                    </a:lnT>
                    <a:lnB>
                      <a:noFill/>
                    </a:lnB>
                    <a:solidFill>
                      <a:srgbClr val="000000"/>
                    </a:solidFill>
                  </a:tcPr>
                </a:tc>
                <a:tc>
                  <a:txBody>
                    <a:bodyPr/>
                    <a:lstStyle/>
                    <a:p>
                      <a:pPr algn="ctr" fontAlgn="b"/>
                      <a:endParaRPr lang="en-US" sz="800" b="1" i="0" u="none" strike="noStrike" dirty="0">
                        <a:solidFill>
                          <a:srgbClr val="000000"/>
                        </a:solidFill>
                        <a:effectLst/>
                        <a:latin typeface="Calibri" charset="0"/>
                      </a:endParaRPr>
                    </a:p>
                  </a:txBody>
                  <a:tcPr marL="8800" marR="8800" marT="8800" marB="0" anchor="b">
                    <a:lnL>
                      <a:noFill/>
                    </a:lnL>
                    <a:lnR w="1270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a:txBody>
                    <a:bodyPr/>
                    <a:lstStyle/>
                    <a:p>
                      <a:pPr algn="ctr" fontAlgn="b"/>
                      <a:r>
                        <a:rPr lang="en-US" sz="700" b="1" i="0" u="none" strike="noStrike" dirty="0" err="1">
                          <a:solidFill>
                            <a:srgbClr val="000000"/>
                          </a:solidFill>
                          <a:effectLst/>
                          <a:latin typeface="Calibri" charset="0"/>
                        </a:rPr>
                        <a:t>Jehoachin</a:t>
                      </a:r>
                      <a:endParaRPr lang="en-US" sz="700" b="1" i="0" u="none" strike="noStrike">
                        <a:solidFill>
                          <a:srgbClr val="000000"/>
                        </a:solidFill>
                        <a:effectLst/>
                        <a:latin typeface="Calibri" charset="0"/>
                      </a:endParaRPr>
                    </a:p>
                  </a:txBody>
                  <a:tcPr marL="8800" marR="8800" marT="880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dirty="0">
                          <a:solidFill>
                            <a:srgbClr val="000000"/>
                          </a:solidFill>
                          <a:effectLst/>
                          <a:latin typeface="Calibri" charset="0"/>
                        </a:rPr>
                        <a:t>No</a:t>
                      </a:r>
                    </a:p>
                  </a:txBody>
                  <a:tcPr marL="8800" marR="8800" marT="88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dirty="0">
                          <a:solidFill>
                            <a:srgbClr val="000000"/>
                          </a:solidFill>
                          <a:effectLst/>
                          <a:latin typeface="Calibri" charset="0"/>
                        </a:rPr>
                        <a:t>3 months</a:t>
                      </a:r>
                    </a:p>
                  </a:txBody>
                  <a:tcPr marL="8800" marR="8800" marT="88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b-NO" sz="600" b="1" i="0" u="none" strike="noStrike" dirty="0">
                          <a:solidFill>
                            <a:srgbClr val="000000"/>
                          </a:solidFill>
                          <a:effectLst/>
                          <a:latin typeface="Calibri" charset="0"/>
                        </a:rPr>
                        <a:t>2 Kings 24; 2 Chr. 36</a:t>
                      </a:r>
                    </a:p>
                  </a:txBody>
                  <a:tcPr marL="8800" marR="8800" marT="88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1"/>
                  </a:ext>
                </a:extLst>
              </a:tr>
              <a:tr h="223893">
                <a:tc>
                  <a:txBody>
                    <a:bodyPr/>
                    <a:lstStyle/>
                    <a:p>
                      <a:pPr algn="l" fontAlgn="b"/>
                      <a:endParaRPr lang="en-US" sz="800" b="0" i="0" u="none" strike="noStrike" dirty="0">
                        <a:solidFill>
                          <a:srgbClr val="000000"/>
                        </a:solidFill>
                        <a:effectLst/>
                        <a:latin typeface="Calibri" charset="0"/>
                      </a:endParaRPr>
                    </a:p>
                  </a:txBody>
                  <a:tcPr marL="8800" marR="8800" marT="8800" marB="0" anchor="b">
                    <a:lnL>
                      <a:noFill/>
                    </a:lnL>
                    <a:lnR>
                      <a:noFill/>
                    </a:lnR>
                    <a:lnT w="12700" cap="flat" cmpd="sng" algn="ctr">
                      <a:solidFill>
                        <a:srgbClr val="000000"/>
                      </a:solidFill>
                      <a:prstDash val="solid"/>
                      <a:round/>
                      <a:headEnd type="none" w="med" len="med"/>
                      <a:tailEnd type="none" w="med" len="med"/>
                    </a:lnT>
                    <a:lnB>
                      <a:noFill/>
                    </a:lnB>
                  </a:tcPr>
                </a:tc>
                <a:tc gridSpan="4">
                  <a:txBody>
                    <a:bodyPr/>
                    <a:lstStyle/>
                    <a:p>
                      <a:pPr algn="ctr" fontAlgn="b"/>
                      <a:r>
                        <a:rPr lang="en-US" sz="800" b="1" i="0" u="none" strike="noStrike" dirty="0">
                          <a:solidFill>
                            <a:srgbClr val="000000"/>
                          </a:solidFill>
                          <a:effectLst/>
                          <a:latin typeface="Arial Black" charset="0"/>
                        </a:rPr>
                        <a:t>ASSYRIAN CAPTIVITY 722: B.C.</a:t>
                      </a:r>
                    </a:p>
                  </a:txBody>
                  <a:tcPr marL="8800" marR="8800" marT="8800"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endParaRPr lang="en-US" sz="800" b="0" i="0" u="none" strike="noStrike" dirty="0">
                        <a:solidFill>
                          <a:srgbClr val="000000"/>
                        </a:solidFill>
                        <a:effectLst/>
                        <a:latin typeface="Calibri" charset="0"/>
                      </a:endParaRPr>
                    </a:p>
                  </a:txBody>
                  <a:tcPr marL="8800" marR="8800" marT="8800" marB="0" anchor="b">
                    <a:lnL>
                      <a:noFill/>
                    </a:lnL>
                    <a:lnR>
                      <a:noFill/>
                    </a:lnR>
                    <a:lnT>
                      <a:noFill/>
                    </a:lnT>
                    <a:lnB>
                      <a:noFill/>
                    </a:lnB>
                  </a:tcPr>
                </a:tc>
                <a:tc>
                  <a:txBody>
                    <a:bodyPr/>
                    <a:lstStyle/>
                    <a:p>
                      <a:pPr algn="l" fontAlgn="b"/>
                      <a:endParaRPr lang="en-US" sz="800" b="1" i="0" u="none" strike="noStrike" dirty="0">
                        <a:solidFill>
                          <a:srgbClr val="000000"/>
                        </a:solidFill>
                        <a:effectLst/>
                        <a:latin typeface="Calibri" charset="0"/>
                      </a:endParaRPr>
                    </a:p>
                  </a:txBody>
                  <a:tcPr marL="8800" marR="8800" marT="8800" marB="0" anchor="b">
                    <a:lnL>
                      <a:noFill/>
                    </a:lnL>
                    <a:lnR w="1270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a:txBody>
                    <a:bodyPr/>
                    <a:lstStyle/>
                    <a:p>
                      <a:pPr algn="ctr" fontAlgn="b"/>
                      <a:r>
                        <a:rPr lang="en-US" sz="700" b="1" i="0" u="none" strike="noStrike" dirty="0">
                          <a:solidFill>
                            <a:srgbClr val="000000"/>
                          </a:solidFill>
                          <a:effectLst/>
                          <a:latin typeface="Calibri" charset="0"/>
                        </a:rPr>
                        <a:t>Zedekiah</a:t>
                      </a:r>
                    </a:p>
                  </a:txBody>
                  <a:tcPr marL="8800" marR="8800" marT="880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dirty="0">
                          <a:solidFill>
                            <a:srgbClr val="000000"/>
                          </a:solidFill>
                          <a:effectLst/>
                          <a:latin typeface="Calibri" charset="0"/>
                        </a:rPr>
                        <a:t>No</a:t>
                      </a:r>
                    </a:p>
                  </a:txBody>
                  <a:tcPr marL="8800" marR="8800" marT="88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800" b="1" i="0" u="none" strike="noStrike" dirty="0">
                          <a:solidFill>
                            <a:srgbClr val="000000"/>
                          </a:solidFill>
                          <a:effectLst/>
                          <a:latin typeface="Calibri" charset="0"/>
                        </a:rPr>
                        <a:t>11</a:t>
                      </a:r>
                    </a:p>
                  </a:txBody>
                  <a:tcPr marL="8800" marR="8800" marT="88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b-NO" sz="600" b="1" i="0" u="none" strike="noStrike" dirty="0">
                          <a:solidFill>
                            <a:srgbClr val="000000"/>
                          </a:solidFill>
                          <a:effectLst/>
                          <a:latin typeface="Calibri" charset="0"/>
                        </a:rPr>
                        <a:t>2 Kings 24-25; 2 Chr. 36; Jer. 52</a:t>
                      </a:r>
                    </a:p>
                  </a:txBody>
                  <a:tcPr marL="8800" marR="8800" marT="88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2"/>
                  </a:ext>
                </a:extLst>
              </a:tr>
              <a:tr h="184776">
                <a:tc>
                  <a:txBody>
                    <a:bodyPr/>
                    <a:lstStyle/>
                    <a:p>
                      <a:pPr algn="l" fontAlgn="b"/>
                      <a:endParaRPr lang="en-US" sz="800" b="0" i="0" u="none" strike="noStrike" dirty="0">
                        <a:solidFill>
                          <a:srgbClr val="000000"/>
                        </a:solidFill>
                        <a:effectLst/>
                        <a:latin typeface="Calibri" charset="0"/>
                      </a:endParaRPr>
                    </a:p>
                  </a:txBody>
                  <a:tcPr marL="8800" marR="8800" marT="8800"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charset="0"/>
                      </a:endParaRPr>
                    </a:p>
                  </a:txBody>
                  <a:tcPr marL="8800" marR="8800" marT="8800"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charset="0"/>
                      </a:endParaRPr>
                    </a:p>
                  </a:txBody>
                  <a:tcPr marL="8800" marR="8800" marT="8800"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charset="0"/>
                      </a:endParaRPr>
                    </a:p>
                  </a:txBody>
                  <a:tcPr marL="8800" marR="8800" marT="8800"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charset="0"/>
                      </a:endParaRPr>
                    </a:p>
                  </a:txBody>
                  <a:tcPr marL="8800" marR="8800" marT="8800"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charset="0"/>
                      </a:endParaRPr>
                    </a:p>
                  </a:txBody>
                  <a:tcPr marL="8800" marR="8800" marT="8800"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charset="0"/>
                      </a:endParaRPr>
                    </a:p>
                  </a:txBody>
                  <a:tcPr marL="8800" marR="8800" marT="8800"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charset="0"/>
                      </a:endParaRPr>
                    </a:p>
                  </a:txBody>
                  <a:tcPr marL="8800" marR="8800" marT="8800" marB="0" anchor="b">
                    <a:lnL>
                      <a:noFill/>
                    </a:lnL>
                    <a:lnR>
                      <a:noFill/>
                    </a:lnR>
                    <a:lnT w="12700" cap="flat" cmpd="sng" algn="ctr">
                      <a:solidFill>
                        <a:srgbClr val="000000"/>
                      </a:solidFill>
                      <a:prstDash val="solid"/>
                      <a:round/>
                      <a:headEnd type="none" w="med" len="med"/>
                      <a:tailEnd type="none" w="med" len="med"/>
                    </a:lnT>
                    <a:lnB>
                      <a:noFill/>
                    </a:lnB>
                  </a:tcPr>
                </a:tc>
                <a:tc rowSpan="2" gridSpan="4">
                  <a:txBody>
                    <a:bodyPr/>
                    <a:lstStyle/>
                    <a:p>
                      <a:pPr algn="ctr" fontAlgn="b"/>
                      <a:r>
                        <a:rPr lang="en-US" sz="800" b="0" i="0" u="none" strike="noStrike" dirty="0">
                          <a:solidFill>
                            <a:srgbClr val="000000"/>
                          </a:solidFill>
                          <a:effectLst/>
                          <a:latin typeface="Arial Black" charset="0"/>
                        </a:rPr>
                        <a:t>BABYLONIAN CAPTIVITY: 586 B.C.</a:t>
                      </a:r>
                    </a:p>
                  </a:txBody>
                  <a:tcPr marL="8800" marR="8800" marT="8800" marB="0" anchor="b">
                    <a:lnL>
                      <a:noFill/>
                    </a:lnL>
                    <a:lnR>
                      <a:noFill/>
                    </a:lnR>
                    <a:lnT w="6350" cap="flat" cmpd="sng" algn="ctr">
                      <a:solidFill>
                        <a:srgbClr val="000000"/>
                      </a:solidFill>
                      <a:prstDash val="solid"/>
                      <a:round/>
                      <a:headEnd type="none" w="med" len="med"/>
                      <a:tailEnd type="none" w="med" len="med"/>
                    </a:lnT>
                    <a:lnB>
                      <a:noFill/>
                    </a:lnB>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extLst>
                  <a:ext uri="{0D108BD9-81ED-4DB2-BD59-A6C34878D82A}">
                    <a16:rowId xmlns:a16="http://schemas.microsoft.com/office/drawing/2014/main" val="10023"/>
                  </a:ext>
                </a:extLst>
              </a:tr>
              <a:tr h="186578">
                <a:tc gridSpan="5">
                  <a:txBody>
                    <a:bodyPr/>
                    <a:lstStyle/>
                    <a:p>
                      <a:pPr algn="ctr" fontAlgn="b"/>
                      <a:r>
                        <a:rPr lang="en-US" sz="600" b="0" i="0" u="none" strike="noStrike" dirty="0">
                          <a:solidFill>
                            <a:srgbClr val="000000"/>
                          </a:solidFill>
                          <a:effectLst/>
                          <a:latin typeface="Calibri" charset="0"/>
                        </a:rPr>
                        <a:t>* Not all prophets are mentioned, only the better known ones.  .</a:t>
                      </a:r>
                    </a:p>
                  </a:txBody>
                  <a:tcPr marL="8800" marR="8800" marT="880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600" b="0" i="0" u="none" strike="noStrike" dirty="0">
                        <a:solidFill>
                          <a:srgbClr val="000000"/>
                        </a:solidFill>
                        <a:effectLst/>
                        <a:latin typeface="Calibri" charset="0"/>
                      </a:endParaRPr>
                    </a:p>
                  </a:txBody>
                  <a:tcPr marL="8800" marR="8800" marT="8800"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charset="0"/>
                      </a:endParaRPr>
                    </a:p>
                  </a:txBody>
                  <a:tcPr marL="8800" marR="8800" marT="8800"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charset="0"/>
                      </a:endParaRPr>
                    </a:p>
                  </a:txBody>
                  <a:tcPr marL="8800" marR="8800" marT="8800" marB="0" anchor="b">
                    <a:lnL>
                      <a:noFill/>
                    </a:lnL>
                    <a:lnR>
                      <a:noFill/>
                    </a:lnR>
                    <a:lnT>
                      <a:noFill/>
                    </a:lnT>
                    <a:lnB>
                      <a:noFill/>
                    </a:lnB>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0024"/>
                  </a:ext>
                </a:extLst>
              </a:tr>
              <a:tr h="186578">
                <a:tc>
                  <a:txBody>
                    <a:bodyPr/>
                    <a:lstStyle/>
                    <a:p>
                      <a:pPr algn="l" fontAlgn="b"/>
                      <a:endParaRPr lang="en-US" sz="800" b="0" i="0" u="none" strike="noStrike" dirty="0">
                        <a:solidFill>
                          <a:srgbClr val="000000"/>
                        </a:solidFill>
                        <a:effectLst/>
                        <a:latin typeface="Calibri" charset="0"/>
                      </a:endParaRPr>
                    </a:p>
                  </a:txBody>
                  <a:tcPr marL="8800" marR="8800" marT="8800"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charset="0"/>
                      </a:endParaRPr>
                    </a:p>
                  </a:txBody>
                  <a:tcPr marL="8800" marR="8800" marT="8800"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charset="0"/>
                      </a:endParaRPr>
                    </a:p>
                  </a:txBody>
                  <a:tcPr marL="8800" marR="8800" marT="8800"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charset="0"/>
                      </a:endParaRPr>
                    </a:p>
                  </a:txBody>
                  <a:tcPr marL="8800" marR="8800" marT="8800"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charset="0"/>
                      </a:endParaRPr>
                    </a:p>
                  </a:txBody>
                  <a:tcPr marL="8800" marR="8800" marT="8800"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charset="0"/>
                      </a:endParaRPr>
                    </a:p>
                  </a:txBody>
                  <a:tcPr marL="8800" marR="8800" marT="8800"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charset="0"/>
                      </a:endParaRPr>
                    </a:p>
                  </a:txBody>
                  <a:tcPr marL="8800" marR="8800" marT="8800"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charset="0"/>
                      </a:endParaRPr>
                    </a:p>
                  </a:txBody>
                  <a:tcPr marL="8800" marR="8800" marT="8800" marB="0" anchor="b">
                    <a:lnL>
                      <a:noFill/>
                    </a:lnL>
                    <a:lnR>
                      <a:noFill/>
                    </a:lnR>
                    <a:lnT>
                      <a:noFill/>
                    </a:lnT>
                    <a:lnB>
                      <a:noFill/>
                    </a:lnB>
                  </a:tcPr>
                </a:tc>
                <a:tc gridSpan="4">
                  <a:txBody>
                    <a:bodyPr/>
                    <a:lstStyle/>
                    <a:p>
                      <a:pPr algn="ctr" fontAlgn="b"/>
                      <a:r>
                        <a:rPr lang="en-US" sz="800" b="1" i="0" u="none" strike="noStrike" dirty="0">
                          <a:solidFill>
                            <a:srgbClr val="000000"/>
                          </a:solidFill>
                          <a:effectLst/>
                          <a:latin typeface="Calibri" charset="0"/>
                        </a:rPr>
                        <a:t>Exilic Prophets</a:t>
                      </a:r>
                      <a:r>
                        <a:rPr lang="en-US" sz="800" b="0" i="0" u="none" strike="noStrike" dirty="0">
                          <a:solidFill>
                            <a:srgbClr val="000000"/>
                          </a:solidFill>
                          <a:effectLst/>
                          <a:latin typeface="Calibri" charset="0"/>
                        </a:rPr>
                        <a:t>: Daniel, Ezekiel, Jeremiah, Lamentations</a:t>
                      </a:r>
                    </a:p>
                  </a:txBody>
                  <a:tcPr marL="8800" marR="8800" marT="880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25"/>
                  </a:ext>
                </a:extLst>
              </a:tr>
              <a:tr h="186578">
                <a:tc>
                  <a:txBody>
                    <a:bodyPr/>
                    <a:lstStyle/>
                    <a:p>
                      <a:pPr algn="l" fontAlgn="b"/>
                      <a:endParaRPr lang="en-US" sz="800" b="0" i="0" u="none" strike="noStrike" dirty="0">
                        <a:solidFill>
                          <a:srgbClr val="000000"/>
                        </a:solidFill>
                        <a:effectLst/>
                        <a:latin typeface="Calibri" charset="0"/>
                      </a:endParaRPr>
                    </a:p>
                  </a:txBody>
                  <a:tcPr marL="8800" marR="8800" marT="8800"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charset="0"/>
                      </a:endParaRPr>
                    </a:p>
                  </a:txBody>
                  <a:tcPr marL="8800" marR="8800" marT="8800"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charset="0"/>
                      </a:endParaRPr>
                    </a:p>
                  </a:txBody>
                  <a:tcPr marL="8800" marR="8800" marT="8800"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charset="0"/>
                      </a:endParaRPr>
                    </a:p>
                  </a:txBody>
                  <a:tcPr marL="8800" marR="8800" marT="8800"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charset="0"/>
                      </a:endParaRPr>
                    </a:p>
                  </a:txBody>
                  <a:tcPr marL="8800" marR="8800" marT="8800"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charset="0"/>
                      </a:endParaRPr>
                    </a:p>
                  </a:txBody>
                  <a:tcPr marL="8800" marR="8800" marT="8800"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charset="0"/>
                      </a:endParaRPr>
                    </a:p>
                  </a:txBody>
                  <a:tcPr marL="8800" marR="8800" marT="8800"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charset="0"/>
                      </a:endParaRPr>
                    </a:p>
                  </a:txBody>
                  <a:tcPr marL="8800" marR="8800" marT="8800" marB="0" anchor="b">
                    <a:lnL>
                      <a:noFill/>
                    </a:lnL>
                    <a:lnR>
                      <a:noFill/>
                    </a:lnR>
                    <a:lnT>
                      <a:noFill/>
                    </a:lnT>
                    <a:lnB>
                      <a:noFill/>
                    </a:lnB>
                  </a:tcPr>
                </a:tc>
                <a:tc gridSpan="4">
                  <a:txBody>
                    <a:bodyPr/>
                    <a:lstStyle/>
                    <a:p>
                      <a:pPr algn="ctr" fontAlgn="b"/>
                      <a:r>
                        <a:rPr lang="en-US" sz="800" b="1" i="0" u="none" strike="noStrike" dirty="0">
                          <a:solidFill>
                            <a:srgbClr val="000000"/>
                          </a:solidFill>
                          <a:effectLst/>
                          <a:latin typeface="Calibri" charset="0"/>
                        </a:rPr>
                        <a:t>Postexilic Prophets: </a:t>
                      </a:r>
                      <a:r>
                        <a:rPr lang="en-US" sz="800" b="0" i="0" u="none" strike="noStrike" dirty="0">
                          <a:solidFill>
                            <a:srgbClr val="000000"/>
                          </a:solidFill>
                          <a:effectLst/>
                          <a:latin typeface="Calibri" charset="0"/>
                        </a:rPr>
                        <a:t>Haggai, Zechariah, Malachi</a:t>
                      </a:r>
                      <a:endParaRPr lang="en-US" sz="800" b="1" i="0" u="none" strike="noStrike" dirty="0">
                        <a:solidFill>
                          <a:srgbClr val="000000"/>
                        </a:solidFill>
                        <a:effectLst/>
                        <a:latin typeface="Calibri" charset="0"/>
                      </a:endParaRPr>
                    </a:p>
                  </a:txBody>
                  <a:tcPr marL="8800" marR="8800" marT="880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26"/>
                  </a:ext>
                </a:extLst>
              </a:tr>
            </a:tbl>
          </a:graphicData>
        </a:graphic>
      </p:graphicFrame>
    </p:spTree>
    <p:extLst>
      <p:ext uri="{BB962C8B-B14F-4D97-AF65-F5344CB8AC3E}">
        <p14:creationId xmlns:p14="http://schemas.microsoft.com/office/powerpoint/2010/main" val="19103631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E4B4AA-C4F9-1540-8532-D30786C0195D}"/>
              </a:ext>
            </a:extLst>
          </p:cNvPr>
          <p:cNvSpPr>
            <a:spLocks noGrp="1"/>
          </p:cNvSpPr>
          <p:nvPr>
            <p:ph type="title"/>
          </p:nvPr>
        </p:nvSpPr>
        <p:spPr/>
        <p:txBody>
          <a:bodyPr>
            <a:normAutofit/>
          </a:bodyPr>
          <a:lstStyle/>
          <a:p>
            <a:r>
              <a:rPr lang="en-US" sz="3200" dirty="0">
                <a:solidFill>
                  <a:schemeClr val="accent1"/>
                </a:solidFill>
              </a:rPr>
              <a:t>Who wrote the book?</a:t>
            </a:r>
          </a:p>
        </p:txBody>
      </p:sp>
      <p:sp>
        <p:nvSpPr>
          <p:cNvPr id="3" name="Content Placeholder 2">
            <a:extLst>
              <a:ext uri="{FF2B5EF4-FFF2-40B4-BE49-F238E27FC236}">
                <a16:creationId xmlns:a16="http://schemas.microsoft.com/office/drawing/2014/main" id="{FE0DFB63-8704-4449-AA89-E7D92471C1D3}"/>
              </a:ext>
            </a:extLst>
          </p:cNvPr>
          <p:cNvSpPr>
            <a:spLocks noGrp="1"/>
          </p:cNvSpPr>
          <p:nvPr>
            <p:ph idx="1"/>
          </p:nvPr>
        </p:nvSpPr>
        <p:spPr>
          <a:xfrm>
            <a:off x="200024" y="1408176"/>
            <a:ext cx="8791575" cy="5449824"/>
          </a:xfrm>
        </p:spPr>
        <p:txBody>
          <a:bodyPr>
            <a:normAutofit/>
          </a:bodyPr>
          <a:lstStyle/>
          <a:p>
            <a:pPr marL="89154" indent="0">
              <a:buNone/>
            </a:pPr>
            <a:r>
              <a:rPr lang="en-US" sz="2200" dirty="0"/>
              <a:t>As we noted in the previous chapter, 1 and 2 Kings originally comprised one book of history. The author is neither indicated in the text nor known by scholars. He was most likely a prophet, because many of the historical events were recorded in light of Israel’s and Judah’s faithfulness—or unfaithfulness—to their covenant with God. Ezra, Ezekiel, and Jeremiah have all been named as possible authors.</a:t>
            </a:r>
          </a:p>
          <a:p>
            <a:pPr marL="89154" indent="0">
              <a:buNone/>
            </a:pPr>
            <a:endParaRPr lang="en-US" sz="2200" dirty="0"/>
          </a:p>
          <a:p>
            <a:pPr marL="89154" indent="0">
              <a:buNone/>
            </a:pPr>
            <a:endParaRPr lang="en-US" sz="2200" dirty="0"/>
          </a:p>
        </p:txBody>
      </p:sp>
    </p:spTree>
    <p:extLst>
      <p:ext uri="{BB962C8B-B14F-4D97-AF65-F5344CB8AC3E}">
        <p14:creationId xmlns:p14="http://schemas.microsoft.com/office/powerpoint/2010/main" val="23144483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35841-4102-EE47-A49A-F2FA31B26D0C}"/>
              </a:ext>
            </a:extLst>
          </p:cNvPr>
          <p:cNvSpPr>
            <a:spLocks noGrp="1"/>
          </p:cNvSpPr>
          <p:nvPr>
            <p:ph type="title"/>
          </p:nvPr>
        </p:nvSpPr>
        <p:spPr/>
        <p:txBody>
          <a:bodyPr>
            <a:normAutofit/>
          </a:bodyPr>
          <a:lstStyle/>
          <a:p>
            <a:r>
              <a:rPr lang="en-US" sz="3200" dirty="0">
                <a:solidFill>
                  <a:schemeClr val="accent1"/>
                </a:solidFill>
              </a:rPr>
              <a:t>Where are we?</a:t>
            </a:r>
          </a:p>
        </p:txBody>
      </p:sp>
      <p:sp>
        <p:nvSpPr>
          <p:cNvPr id="3" name="Content Placeholder 2">
            <a:extLst>
              <a:ext uri="{FF2B5EF4-FFF2-40B4-BE49-F238E27FC236}">
                <a16:creationId xmlns:a16="http://schemas.microsoft.com/office/drawing/2014/main" id="{0C7F3610-482F-F748-B19E-F6ABCFBA6B53}"/>
              </a:ext>
            </a:extLst>
          </p:cNvPr>
          <p:cNvSpPr>
            <a:spLocks noGrp="1"/>
          </p:cNvSpPr>
          <p:nvPr>
            <p:ph idx="1"/>
          </p:nvPr>
        </p:nvSpPr>
        <p:spPr>
          <a:xfrm>
            <a:off x="152400" y="1600200"/>
            <a:ext cx="8801100" cy="5102352"/>
          </a:xfrm>
        </p:spPr>
        <p:txBody>
          <a:bodyPr>
            <a:noAutofit/>
          </a:bodyPr>
          <a:lstStyle/>
          <a:p>
            <a:pPr marL="89154" indent="0">
              <a:buNone/>
            </a:pPr>
            <a:r>
              <a:rPr lang="en-US" sz="1800" dirty="0"/>
              <a:t>Second Kings continues the history of the divided kingdom, picking up the story around 853 BC. In 722 BC, the powerful nation of Assyria invaded the northern kingdom, scattering and taking captive the people of Israel.  Only Judah remained intact.  But then Assyria suffered a stunning fall to the Babylonians, who took the Assyrian capital of Nineveh in 612 BC.  By 605 BC Babylon dominated Judah, had taken some captives away, and in 586 BC Babylon destroyed Jerusalem and took additional prisoners into captivity. Many people who were considered valuable to the invaders, such as the prophet Daniel and members of the royal family, were taken to Babylon early on.  By the end of Kings, the people of God no longer inhabited their Promised Land. Many areas of the country had been rendered virtually uninhabitable due to the razing, burning, and other destructive tactics of the Babylonian army, while the people had been enslaved, scattered, and decimated by their enemies.</a:t>
            </a:r>
          </a:p>
          <a:p>
            <a:pPr marL="89154" indent="0">
              <a:buNone/>
            </a:pPr>
            <a:endParaRPr lang="en-US" sz="1800" dirty="0"/>
          </a:p>
          <a:p>
            <a:pPr marL="89154" indent="0">
              <a:buNone/>
            </a:pPr>
            <a:r>
              <a:rPr lang="en-US" sz="1800" dirty="0"/>
              <a:t>The book ends with an epilogue of sorts, giving a peek into the good fortune of Jehoiachin—Judah’s last true ruler before a series of puppet kings were installed by Babylon. If Jeremiah did write much of Kings, he could not have written this section, set in Babylon, for he had been taken away to Egypt years earlier.</a:t>
            </a:r>
          </a:p>
        </p:txBody>
      </p:sp>
    </p:spTree>
    <p:extLst>
      <p:ext uri="{BB962C8B-B14F-4D97-AF65-F5344CB8AC3E}">
        <p14:creationId xmlns:p14="http://schemas.microsoft.com/office/powerpoint/2010/main" val="16973037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1EFFA3-C05D-E24A-8EC7-A57677F20255}"/>
              </a:ext>
            </a:extLst>
          </p:cNvPr>
          <p:cNvSpPr>
            <a:spLocks noGrp="1"/>
          </p:cNvSpPr>
          <p:nvPr>
            <p:ph type="title"/>
          </p:nvPr>
        </p:nvSpPr>
        <p:spPr/>
        <p:txBody>
          <a:bodyPr>
            <a:normAutofit/>
          </a:bodyPr>
          <a:lstStyle/>
          <a:p>
            <a:r>
              <a:rPr lang="en-US" sz="3200" dirty="0">
                <a:solidFill>
                  <a:schemeClr val="accent1"/>
                </a:solidFill>
              </a:rPr>
              <a:t>Why is 2 Kings so important?</a:t>
            </a:r>
          </a:p>
        </p:txBody>
      </p:sp>
      <p:sp>
        <p:nvSpPr>
          <p:cNvPr id="3" name="Content Placeholder 2">
            <a:extLst>
              <a:ext uri="{FF2B5EF4-FFF2-40B4-BE49-F238E27FC236}">
                <a16:creationId xmlns:a16="http://schemas.microsoft.com/office/drawing/2014/main" id="{F35B7A82-5111-664F-8EEA-9BE7ED9FDE24}"/>
              </a:ext>
            </a:extLst>
          </p:cNvPr>
          <p:cNvSpPr>
            <a:spLocks noGrp="1"/>
          </p:cNvSpPr>
          <p:nvPr>
            <p:ph idx="1"/>
          </p:nvPr>
        </p:nvSpPr>
        <p:spPr>
          <a:xfrm>
            <a:off x="134471" y="1408176"/>
            <a:ext cx="8848164" cy="5474143"/>
          </a:xfrm>
        </p:spPr>
        <p:txBody>
          <a:bodyPr>
            <a:noAutofit/>
          </a:bodyPr>
          <a:lstStyle/>
          <a:p>
            <a:pPr marL="89154" indent="0">
              <a:buNone/>
            </a:pPr>
            <a:r>
              <a:rPr lang="en-US" sz="1800" dirty="0"/>
              <a:t>Second Kings features many unique events and people. Two people were raised from the dead (2 Kings 4:32–37; 13:20–21). The prophet Elijah left this earth without dying (2:1–18); Enoch was the only other man in the Bible to do so (Genesis 5:21–24).  The waters of the Jordan River rolled back twice (2 Kings 2:8, 14). These and other miraculous events testify to God’s continuing work among His people.</a:t>
            </a:r>
          </a:p>
          <a:p>
            <a:pPr marL="89154" indent="0">
              <a:buNone/>
            </a:pPr>
            <a:endParaRPr lang="en-US" sz="1800" dirty="0"/>
          </a:p>
          <a:p>
            <a:pPr marL="89154" indent="0">
              <a:buNone/>
            </a:pPr>
            <a:r>
              <a:rPr lang="en-US" sz="1800" dirty="0"/>
              <a:t>The time period covered by this book saw the emergence of the first writing prophets in Israel. Amos and Hosea went to the people of Israel, while Isaiah, Joel, Micah, Nahum, </a:t>
            </a:r>
            <a:r>
              <a:rPr lang="en-US" sz="1800" dirty="0" err="1"/>
              <a:t>Habbakuk</a:t>
            </a:r>
            <a:r>
              <a:rPr lang="en-US" sz="1800" dirty="0"/>
              <a:t>, Zephaniah, and Jeremiah prophesied in Judah, both groups calling the people to repentance and warning them of God’s coming judgments. The author devoted extensive space to Elisha’s ministry after Elijah was taken to heaven, giving special attention to the numerous miracles Elisha performed.</a:t>
            </a:r>
          </a:p>
          <a:p>
            <a:pPr marL="89154" indent="0">
              <a:buNone/>
            </a:pPr>
            <a:endParaRPr lang="en-US" sz="1800" dirty="0"/>
          </a:p>
          <a:p>
            <a:pPr marL="89154" indent="0">
              <a:buNone/>
            </a:pPr>
            <a:r>
              <a:rPr lang="en-US" sz="1800" dirty="0"/>
              <a:t>None of the kings of Israel are described as having done right in God’s eyes; each led the people deeper into idolatry. Several of Judah’s kings were righteous, notably </a:t>
            </a:r>
            <a:r>
              <a:rPr lang="en-US" sz="1800" dirty="0" err="1"/>
              <a:t>Joash</a:t>
            </a:r>
            <a:r>
              <a:rPr lang="en-US" sz="1800" dirty="0"/>
              <a:t>, Uzziah, Hezekiah, and Josiah. Hezekiah held off the Assyrians by trusting in the Lord for deliverance. Josiah later instituted an even greater spiritual reformation. Neither effort, however, was enough to stem God’s eventual judgment on the nation in fulfillment of the curses of the Mosaic Covenant (Deuteronomy 28</a:t>
            </a:r>
            <a:r>
              <a:rPr lang="en-US" sz="2000" dirty="0"/>
              <a:t>).</a:t>
            </a:r>
          </a:p>
        </p:txBody>
      </p:sp>
    </p:spTree>
    <p:extLst>
      <p:ext uri="{BB962C8B-B14F-4D97-AF65-F5344CB8AC3E}">
        <p14:creationId xmlns:p14="http://schemas.microsoft.com/office/powerpoint/2010/main" val="42712290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46E27A-7592-6B4D-8422-3450881FC380}"/>
              </a:ext>
            </a:extLst>
          </p:cNvPr>
          <p:cNvSpPr>
            <a:spLocks noGrp="1"/>
          </p:cNvSpPr>
          <p:nvPr>
            <p:ph type="title"/>
          </p:nvPr>
        </p:nvSpPr>
        <p:spPr/>
        <p:txBody>
          <a:bodyPr>
            <a:normAutofit/>
          </a:bodyPr>
          <a:lstStyle/>
          <a:p>
            <a:r>
              <a:rPr lang="en-US" sz="3200" dirty="0">
                <a:solidFill>
                  <a:schemeClr val="accent1"/>
                </a:solidFill>
              </a:rPr>
              <a:t>What's the point?</a:t>
            </a:r>
          </a:p>
        </p:txBody>
      </p:sp>
      <p:sp>
        <p:nvSpPr>
          <p:cNvPr id="3" name="Content Placeholder 2">
            <a:extLst>
              <a:ext uri="{FF2B5EF4-FFF2-40B4-BE49-F238E27FC236}">
                <a16:creationId xmlns:a16="http://schemas.microsoft.com/office/drawing/2014/main" id="{A2B5B166-BD38-4E43-BA46-E21795698B86}"/>
              </a:ext>
            </a:extLst>
          </p:cNvPr>
          <p:cNvSpPr>
            <a:spLocks noGrp="1"/>
          </p:cNvSpPr>
          <p:nvPr>
            <p:ph idx="1"/>
          </p:nvPr>
        </p:nvSpPr>
        <p:spPr>
          <a:xfrm>
            <a:off x="114300" y="1676400"/>
            <a:ext cx="8915400" cy="6059424"/>
          </a:xfrm>
        </p:spPr>
        <p:txBody>
          <a:bodyPr>
            <a:noAutofit/>
          </a:bodyPr>
          <a:lstStyle/>
          <a:p>
            <a:pPr marL="89154" indent="0">
              <a:buNone/>
            </a:pPr>
            <a:r>
              <a:rPr lang="en-US" sz="2000" dirty="0"/>
              <a:t>World affairs played a heavy role in Israel’s and Judah’s destinies. Yet, the author of 2 Kings directly connected the Israelites’ apostasy—led by their wicked kings—to their national destruction, pointing it out as God’s judgment on His wayward children. Despite repeated warnings from God’s prophets to turn from their ways and return to God, the people continued to live in sin. To their regret, they did not believe that God would allow their nation to be ruined by foreign invaders.</a:t>
            </a:r>
          </a:p>
          <a:p>
            <a:pPr marL="89154" indent="0">
              <a:buNone/>
            </a:pPr>
            <a:endParaRPr lang="en-US" sz="2000" dirty="0"/>
          </a:p>
          <a:p>
            <a:pPr marL="89154" indent="0">
              <a:buNone/>
            </a:pPr>
            <a:r>
              <a:rPr lang="en-US" sz="2000" dirty="0"/>
              <a:t>Yet God did not forget His promise to David, either; God saved a remnant from among the people and kept the royal line intact so that one day His people could return to their land to await the promised Redeemer.</a:t>
            </a:r>
          </a:p>
        </p:txBody>
      </p:sp>
    </p:spTree>
    <p:extLst>
      <p:ext uri="{BB962C8B-B14F-4D97-AF65-F5344CB8AC3E}">
        <p14:creationId xmlns:p14="http://schemas.microsoft.com/office/powerpoint/2010/main" val="2313575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84681-4A8E-2D41-8ADD-E6CB00E4EB2E}"/>
              </a:ext>
            </a:extLst>
          </p:cNvPr>
          <p:cNvSpPr>
            <a:spLocks noGrp="1"/>
          </p:cNvSpPr>
          <p:nvPr>
            <p:ph type="title"/>
          </p:nvPr>
        </p:nvSpPr>
        <p:spPr/>
        <p:txBody>
          <a:bodyPr>
            <a:normAutofit/>
          </a:bodyPr>
          <a:lstStyle/>
          <a:p>
            <a:r>
              <a:rPr lang="en-US" sz="3200" dirty="0">
                <a:solidFill>
                  <a:schemeClr val="accent1"/>
                </a:solidFill>
              </a:rPr>
              <a:t>How do I apply this?</a:t>
            </a:r>
          </a:p>
        </p:txBody>
      </p:sp>
      <p:sp>
        <p:nvSpPr>
          <p:cNvPr id="3" name="Content Placeholder 2">
            <a:extLst>
              <a:ext uri="{FF2B5EF4-FFF2-40B4-BE49-F238E27FC236}">
                <a16:creationId xmlns:a16="http://schemas.microsoft.com/office/drawing/2014/main" id="{05C53D9A-B1B6-7F41-925B-5796F7AFFFEF}"/>
              </a:ext>
            </a:extLst>
          </p:cNvPr>
          <p:cNvSpPr>
            <a:spLocks noGrp="1"/>
          </p:cNvSpPr>
          <p:nvPr>
            <p:ph idx="1"/>
          </p:nvPr>
        </p:nvSpPr>
        <p:spPr>
          <a:xfrm>
            <a:off x="285750" y="1714500"/>
            <a:ext cx="8629650" cy="4686301"/>
          </a:xfrm>
        </p:spPr>
        <p:txBody>
          <a:bodyPr>
            <a:normAutofit/>
          </a:bodyPr>
          <a:lstStyle/>
          <a:p>
            <a:pPr marL="118872" indent="0">
              <a:buNone/>
            </a:pPr>
            <a:r>
              <a:rPr lang="en-US" sz="2400" dirty="0"/>
              <a:t>Second Kings teaches an important life lesson: actions have consequences. “Repent! Sin will incur judgment,” God warned in effect through the prophets. Israel and Judah learned the hard way that God means what He says.</a:t>
            </a:r>
          </a:p>
          <a:p>
            <a:pPr marL="118872" indent="0">
              <a:buNone/>
            </a:pPr>
            <a:endParaRPr lang="en-US" sz="2400" dirty="0"/>
          </a:p>
          <a:p>
            <a:pPr marL="118872" indent="0">
              <a:buNone/>
            </a:pPr>
            <a:r>
              <a:rPr lang="en-US" sz="2400" dirty="0"/>
              <a:t>How will we learn? Consider your heart. Is it hard, resistant to God’s call? Do you make your obedience conditional and convenient to you? </a:t>
            </a:r>
          </a:p>
        </p:txBody>
      </p:sp>
    </p:spTree>
    <p:extLst>
      <p:ext uri="{BB962C8B-B14F-4D97-AF65-F5344CB8AC3E}">
        <p14:creationId xmlns:p14="http://schemas.microsoft.com/office/powerpoint/2010/main" val="34876637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2 Kings</a:t>
            </a:r>
          </a:p>
        </p:txBody>
      </p:sp>
      <p:sp>
        <p:nvSpPr>
          <p:cNvPr id="3" name="Content Placeholder 2"/>
          <p:cNvSpPr>
            <a:spLocks noGrp="1"/>
          </p:cNvSpPr>
          <p:nvPr>
            <p:ph idx="1"/>
          </p:nvPr>
        </p:nvSpPr>
        <p:spPr>
          <a:xfrm>
            <a:off x="762000" y="1600200"/>
            <a:ext cx="8229600" cy="4930409"/>
          </a:xfrm>
        </p:spPr>
        <p:txBody>
          <a:bodyPr/>
          <a:lstStyle/>
          <a:p>
            <a:pPr>
              <a:buNone/>
            </a:pPr>
            <a:r>
              <a:rPr lang="en-US" dirty="0"/>
              <a:t>	    </a:t>
            </a:r>
            <a:r>
              <a:rPr lang="en-US" sz="2400" b="1" dirty="0"/>
              <a:t> </a:t>
            </a:r>
            <a:endParaRPr lang="en-US" sz="1800" b="1" dirty="0"/>
          </a:p>
        </p:txBody>
      </p:sp>
      <p:sp>
        <p:nvSpPr>
          <p:cNvPr id="133" name="Footer Placeholder 132"/>
          <p:cNvSpPr>
            <a:spLocks noGrp="1"/>
          </p:cNvSpPr>
          <p:nvPr>
            <p:ph type="ftr" sz="quarter" idx="11"/>
          </p:nvPr>
        </p:nvSpPr>
        <p:spPr/>
        <p:txBody>
          <a:bodyPr/>
          <a:lstStyle/>
          <a:p>
            <a:r>
              <a:rPr lang="en-US" sz="1050" dirty="0"/>
              <a:t>                       From God's Masterwork - Swindoll</a:t>
            </a:r>
          </a:p>
        </p:txBody>
      </p:sp>
      <p:cxnSp>
        <p:nvCxnSpPr>
          <p:cNvPr id="5" name="Straight Connector 4"/>
          <p:cNvCxnSpPr/>
          <p:nvPr/>
        </p:nvCxnSpPr>
        <p:spPr>
          <a:xfrm rot="5400000">
            <a:off x="342900" y="2324100"/>
            <a:ext cx="1905000" cy="3048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3276600" y="3048000"/>
            <a:ext cx="838200" cy="762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7467600" y="2286000"/>
            <a:ext cx="19050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143000" y="3505200"/>
            <a:ext cx="71628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a:off x="5334000" y="3048000"/>
            <a:ext cx="838200" cy="762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342900" y="4838700"/>
            <a:ext cx="29718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0" y="4038600"/>
            <a:ext cx="8305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6819900" y="4838700"/>
            <a:ext cx="29718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1143000" y="6324600"/>
            <a:ext cx="71628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0" y="4724400"/>
            <a:ext cx="83058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0" y="5029200"/>
            <a:ext cx="8305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0" y="5334000"/>
            <a:ext cx="8305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0" y="5638800"/>
            <a:ext cx="83058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1447800" y="3505200"/>
            <a:ext cx="1447800" cy="400110"/>
          </a:xfrm>
          <a:prstGeom prst="rect">
            <a:avLst/>
          </a:prstGeom>
          <a:noFill/>
        </p:spPr>
        <p:txBody>
          <a:bodyPr wrap="square" rtlCol="0">
            <a:spAutoFit/>
          </a:bodyPr>
          <a:lstStyle/>
          <a:p>
            <a:r>
              <a:rPr lang="en-US" sz="2000" b="1" dirty="0"/>
              <a:t> </a:t>
            </a:r>
          </a:p>
        </p:txBody>
      </p:sp>
      <p:sp>
        <p:nvSpPr>
          <p:cNvPr id="77" name="TextBox 76"/>
          <p:cNvSpPr txBox="1"/>
          <p:nvPr/>
        </p:nvSpPr>
        <p:spPr>
          <a:xfrm>
            <a:off x="6477000" y="3505200"/>
            <a:ext cx="1371600" cy="369332"/>
          </a:xfrm>
          <a:prstGeom prst="rect">
            <a:avLst/>
          </a:prstGeom>
          <a:noFill/>
        </p:spPr>
        <p:txBody>
          <a:bodyPr wrap="square" rtlCol="0">
            <a:spAutoFit/>
          </a:bodyPr>
          <a:lstStyle/>
          <a:p>
            <a:r>
              <a:rPr lang="en-US" b="1" dirty="0"/>
              <a:t> </a:t>
            </a:r>
          </a:p>
        </p:txBody>
      </p:sp>
      <p:sp>
        <p:nvSpPr>
          <p:cNvPr id="78" name="TextBox 77"/>
          <p:cNvSpPr txBox="1"/>
          <p:nvPr/>
        </p:nvSpPr>
        <p:spPr>
          <a:xfrm>
            <a:off x="1447800" y="4114800"/>
            <a:ext cx="1524000" cy="369332"/>
          </a:xfrm>
          <a:prstGeom prst="rect">
            <a:avLst/>
          </a:prstGeom>
          <a:noFill/>
        </p:spPr>
        <p:txBody>
          <a:bodyPr wrap="square" rtlCol="0">
            <a:spAutoFit/>
          </a:bodyPr>
          <a:lstStyle/>
          <a:p>
            <a:r>
              <a:rPr lang="en-US" b="1" dirty="0"/>
              <a:t> </a:t>
            </a:r>
          </a:p>
        </p:txBody>
      </p:sp>
      <p:sp>
        <p:nvSpPr>
          <p:cNvPr id="84" name="TextBox 83"/>
          <p:cNvSpPr txBox="1"/>
          <p:nvPr/>
        </p:nvSpPr>
        <p:spPr>
          <a:xfrm>
            <a:off x="1219200" y="4038600"/>
            <a:ext cx="2438400" cy="369332"/>
          </a:xfrm>
          <a:prstGeom prst="rect">
            <a:avLst/>
          </a:prstGeom>
          <a:noFill/>
        </p:spPr>
        <p:txBody>
          <a:bodyPr wrap="square" rtlCol="0">
            <a:spAutoFit/>
          </a:bodyPr>
          <a:lstStyle/>
          <a:p>
            <a:r>
              <a:rPr lang="en-US" b="1" dirty="0"/>
              <a:t>    </a:t>
            </a:r>
          </a:p>
        </p:txBody>
      </p:sp>
      <p:sp>
        <p:nvSpPr>
          <p:cNvPr id="85" name="TextBox 84"/>
          <p:cNvSpPr txBox="1"/>
          <p:nvPr/>
        </p:nvSpPr>
        <p:spPr>
          <a:xfrm>
            <a:off x="3352800" y="4648200"/>
            <a:ext cx="2362200" cy="381000"/>
          </a:xfrm>
          <a:prstGeom prst="rect">
            <a:avLst/>
          </a:prstGeom>
          <a:noFill/>
        </p:spPr>
        <p:txBody>
          <a:bodyPr wrap="square" rtlCol="0">
            <a:spAutoFit/>
          </a:bodyPr>
          <a:lstStyle/>
          <a:p>
            <a:pPr algn="ctr"/>
            <a:r>
              <a:rPr lang="en-US" b="1" dirty="0"/>
              <a:t> </a:t>
            </a:r>
          </a:p>
        </p:txBody>
      </p:sp>
      <p:sp>
        <p:nvSpPr>
          <p:cNvPr id="86" name="TextBox 85"/>
          <p:cNvSpPr txBox="1"/>
          <p:nvPr/>
        </p:nvSpPr>
        <p:spPr>
          <a:xfrm>
            <a:off x="3276600" y="5105400"/>
            <a:ext cx="2590800" cy="369332"/>
          </a:xfrm>
          <a:prstGeom prst="rect">
            <a:avLst/>
          </a:prstGeom>
          <a:noFill/>
        </p:spPr>
        <p:txBody>
          <a:bodyPr wrap="square" rtlCol="0">
            <a:spAutoFit/>
          </a:bodyPr>
          <a:lstStyle/>
          <a:p>
            <a:pPr algn="ctr"/>
            <a:r>
              <a:rPr lang="en-US" b="1" dirty="0"/>
              <a:t>  </a:t>
            </a:r>
          </a:p>
        </p:txBody>
      </p:sp>
      <p:sp>
        <p:nvSpPr>
          <p:cNvPr id="95" name="TextBox 94"/>
          <p:cNvSpPr txBox="1"/>
          <p:nvPr/>
        </p:nvSpPr>
        <p:spPr>
          <a:xfrm>
            <a:off x="152400" y="3505200"/>
            <a:ext cx="914400" cy="523220"/>
          </a:xfrm>
          <a:prstGeom prst="rect">
            <a:avLst/>
          </a:prstGeom>
          <a:noFill/>
        </p:spPr>
        <p:txBody>
          <a:bodyPr wrap="square" rtlCol="0">
            <a:spAutoFit/>
          </a:bodyPr>
          <a:lstStyle/>
          <a:p>
            <a:r>
              <a:rPr lang="en-US" sz="1400" b="1" i="1" dirty="0"/>
              <a:t>Northern </a:t>
            </a:r>
          </a:p>
          <a:p>
            <a:r>
              <a:rPr lang="en-US" sz="1400" b="1" i="1" dirty="0"/>
              <a:t>Prophets</a:t>
            </a:r>
          </a:p>
        </p:txBody>
      </p:sp>
      <p:sp>
        <p:nvSpPr>
          <p:cNvPr id="96" name="TextBox 95"/>
          <p:cNvSpPr txBox="1"/>
          <p:nvPr/>
        </p:nvSpPr>
        <p:spPr>
          <a:xfrm>
            <a:off x="152400" y="4191000"/>
            <a:ext cx="1143000" cy="523220"/>
          </a:xfrm>
          <a:prstGeom prst="rect">
            <a:avLst/>
          </a:prstGeom>
          <a:noFill/>
        </p:spPr>
        <p:txBody>
          <a:bodyPr wrap="square" rtlCol="0">
            <a:spAutoFit/>
          </a:bodyPr>
          <a:lstStyle/>
          <a:p>
            <a:r>
              <a:rPr lang="en-US" sz="1400" b="1" i="1" dirty="0"/>
              <a:t>Southern </a:t>
            </a:r>
          </a:p>
          <a:p>
            <a:r>
              <a:rPr lang="en-US" sz="1400" b="1" i="1" dirty="0"/>
              <a:t>Prophets</a:t>
            </a:r>
          </a:p>
        </p:txBody>
      </p:sp>
      <p:sp>
        <p:nvSpPr>
          <p:cNvPr id="98" name="TextBox 97"/>
          <p:cNvSpPr txBox="1"/>
          <p:nvPr/>
        </p:nvSpPr>
        <p:spPr>
          <a:xfrm>
            <a:off x="-152400" y="4724400"/>
            <a:ext cx="1524000" cy="307777"/>
          </a:xfrm>
          <a:prstGeom prst="rect">
            <a:avLst/>
          </a:prstGeom>
          <a:noFill/>
        </p:spPr>
        <p:txBody>
          <a:bodyPr wrap="square" rtlCol="0">
            <a:spAutoFit/>
          </a:bodyPr>
          <a:lstStyle/>
          <a:p>
            <a:r>
              <a:rPr lang="en-US" sz="1400" b="1" i="1" dirty="0"/>
              <a:t> Northern Kings</a:t>
            </a:r>
          </a:p>
        </p:txBody>
      </p:sp>
      <p:sp>
        <p:nvSpPr>
          <p:cNvPr id="99" name="TextBox 98"/>
          <p:cNvSpPr txBox="1"/>
          <p:nvPr/>
        </p:nvSpPr>
        <p:spPr>
          <a:xfrm>
            <a:off x="-152400" y="5029200"/>
            <a:ext cx="1676400" cy="307777"/>
          </a:xfrm>
          <a:prstGeom prst="rect">
            <a:avLst/>
          </a:prstGeom>
          <a:noFill/>
        </p:spPr>
        <p:txBody>
          <a:bodyPr wrap="square" rtlCol="0">
            <a:spAutoFit/>
          </a:bodyPr>
          <a:lstStyle/>
          <a:p>
            <a:r>
              <a:rPr lang="en-US" sz="1400" b="1" i="1" dirty="0"/>
              <a:t>  Southern Kings</a:t>
            </a:r>
          </a:p>
        </p:txBody>
      </p:sp>
      <p:sp>
        <p:nvSpPr>
          <p:cNvPr id="100" name="TextBox 99"/>
          <p:cNvSpPr txBox="1"/>
          <p:nvPr/>
        </p:nvSpPr>
        <p:spPr>
          <a:xfrm>
            <a:off x="0" y="5334000"/>
            <a:ext cx="1600200" cy="307777"/>
          </a:xfrm>
          <a:prstGeom prst="rect">
            <a:avLst/>
          </a:prstGeom>
          <a:noFill/>
        </p:spPr>
        <p:txBody>
          <a:bodyPr wrap="square" rtlCol="0">
            <a:spAutoFit/>
          </a:bodyPr>
          <a:lstStyle/>
          <a:p>
            <a:r>
              <a:rPr lang="en-US" sz="1400" b="1" i="1" dirty="0"/>
              <a:t>Main Theme</a:t>
            </a:r>
          </a:p>
        </p:txBody>
      </p:sp>
      <p:cxnSp>
        <p:nvCxnSpPr>
          <p:cNvPr id="39" name="Straight Arrow Connector 38"/>
          <p:cNvCxnSpPr/>
          <p:nvPr/>
        </p:nvCxnSpPr>
        <p:spPr>
          <a:xfrm>
            <a:off x="1371600" y="1981200"/>
            <a:ext cx="4343400" cy="12954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5524500" y="1790700"/>
            <a:ext cx="762000" cy="762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5400000">
            <a:off x="3429000" y="1905000"/>
            <a:ext cx="838200" cy="762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a:off x="3886200" y="2057400"/>
            <a:ext cx="4419600" cy="12192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1447800" y="1447800"/>
            <a:ext cx="2286000" cy="646331"/>
          </a:xfrm>
          <a:prstGeom prst="rect">
            <a:avLst/>
          </a:prstGeom>
          <a:noFill/>
        </p:spPr>
        <p:txBody>
          <a:bodyPr wrap="square" rtlCol="0">
            <a:spAutoFit/>
          </a:bodyPr>
          <a:lstStyle/>
          <a:p>
            <a:r>
              <a:rPr lang="en-US" dirty="0"/>
              <a:t>    </a:t>
            </a:r>
            <a:r>
              <a:rPr lang="en-US" b="1" dirty="0"/>
              <a:t>Northern Kingdom</a:t>
            </a:r>
          </a:p>
          <a:p>
            <a:r>
              <a:rPr lang="en-US" b="1" dirty="0"/>
              <a:t>              </a:t>
            </a:r>
            <a:r>
              <a:rPr lang="en-US" dirty="0"/>
              <a:t>Israel</a:t>
            </a:r>
          </a:p>
        </p:txBody>
      </p:sp>
      <p:sp>
        <p:nvSpPr>
          <p:cNvPr id="59" name="TextBox 58"/>
          <p:cNvSpPr txBox="1"/>
          <p:nvPr/>
        </p:nvSpPr>
        <p:spPr>
          <a:xfrm>
            <a:off x="3962400" y="1447800"/>
            <a:ext cx="2037967" cy="646331"/>
          </a:xfrm>
          <a:prstGeom prst="rect">
            <a:avLst/>
          </a:prstGeom>
          <a:noFill/>
        </p:spPr>
        <p:txBody>
          <a:bodyPr wrap="square" rtlCol="0">
            <a:spAutoFit/>
          </a:bodyPr>
          <a:lstStyle/>
          <a:p>
            <a:r>
              <a:rPr lang="en-US" b="1" dirty="0"/>
              <a:t>  Both Kingdoms</a:t>
            </a:r>
          </a:p>
          <a:p>
            <a:r>
              <a:rPr lang="en-US" b="1" dirty="0"/>
              <a:t>       </a:t>
            </a:r>
            <a:r>
              <a:rPr lang="en-US" dirty="0"/>
              <a:t>Alternating</a:t>
            </a:r>
          </a:p>
        </p:txBody>
      </p:sp>
      <p:sp>
        <p:nvSpPr>
          <p:cNvPr id="60" name="TextBox 59"/>
          <p:cNvSpPr txBox="1"/>
          <p:nvPr/>
        </p:nvSpPr>
        <p:spPr>
          <a:xfrm>
            <a:off x="6248400" y="1447800"/>
            <a:ext cx="2076209" cy="646331"/>
          </a:xfrm>
          <a:prstGeom prst="rect">
            <a:avLst/>
          </a:prstGeom>
          <a:noFill/>
        </p:spPr>
        <p:txBody>
          <a:bodyPr wrap="square" rtlCol="0">
            <a:spAutoFit/>
          </a:bodyPr>
          <a:lstStyle/>
          <a:p>
            <a:r>
              <a:rPr lang="en-US" b="1" dirty="0"/>
              <a:t>Southern Kingdom</a:t>
            </a:r>
          </a:p>
          <a:p>
            <a:r>
              <a:rPr lang="en-US" b="1" dirty="0"/>
              <a:t>              </a:t>
            </a:r>
            <a:r>
              <a:rPr lang="en-US" dirty="0"/>
              <a:t>Judah</a:t>
            </a:r>
            <a:endParaRPr lang="en-US" b="1" dirty="0"/>
          </a:p>
        </p:txBody>
      </p:sp>
      <p:sp>
        <p:nvSpPr>
          <p:cNvPr id="62" name="TextBox 61"/>
          <p:cNvSpPr txBox="1"/>
          <p:nvPr/>
        </p:nvSpPr>
        <p:spPr>
          <a:xfrm rot="890622">
            <a:off x="4965040" y="2497747"/>
            <a:ext cx="3419732" cy="369332"/>
          </a:xfrm>
          <a:prstGeom prst="rect">
            <a:avLst/>
          </a:prstGeom>
          <a:noFill/>
        </p:spPr>
        <p:txBody>
          <a:bodyPr wrap="square" rtlCol="0">
            <a:spAutoFit/>
          </a:bodyPr>
          <a:lstStyle/>
          <a:p>
            <a:r>
              <a:rPr lang="en-US" dirty="0"/>
              <a:t>Judah’s fall to Babylon   586 B.C.</a:t>
            </a:r>
          </a:p>
        </p:txBody>
      </p:sp>
      <p:sp>
        <p:nvSpPr>
          <p:cNvPr id="63" name="TextBox 62"/>
          <p:cNvSpPr txBox="1"/>
          <p:nvPr/>
        </p:nvSpPr>
        <p:spPr>
          <a:xfrm rot="1000863">
            <a:off x="2731874" y="2488453"/>
            <a:ext cx="3057543" cy="369332"/>
          </a:xfrm>
          <a:prstGeom prst="rect">
            <a:avLst/>
          </a:prstGeom>
          <a:noFill/>
        </p:spPr>
        <p:txBody>
          <a:bodyPr wrap="square" rtlCol="0">
            <a:spAutoFit/>
          </a:bodyPr>
          <a:lstStyle/>
          <a:p>
            <a:r>
              <a:rPr lang="en-US" dirty="0"/>
              <a:t>Israel’s fall to Assyria   722 B.C.</a:t>
            </a:r>
          </a:p>
        </p:txBody>
      </p:sp>
      <p:sp>
        <p:nvSpPr>
          <p:cNvPr id="66" name="TextBox 65"/>
          <p:cNvSpPr txBox="1"/>
          <p:nvPr/>
        </p:nvSpPr>
        <p:spPr>
          <a:xfrm>
            <a:off x="1752600" y="2895600"/>
            <a:ext cx="1091966" cy="584775"/>
          </a:xfrm>
          <a:prstGeom prst="rect">
            <a:avLst/>
          </a:prstGeom>
          <a:noFill/>
        </p:spPr>
        <p:txBody>
          <a:bodyPr wrap="square" rtlCol="0">
            <a:spAutoFit/>
          </a:bodyPr>
          <a:lstStyle/>
          <a:p>
            <a:r>
              <a:rPr lang="en-US" sz="1600" dirty="0"/>
              <a:t>Chapters </a:t>
            </a:r>
          </a:p>
          <a:p>
            <a:r>
              <a:rPr lang="en-US" sz="1600" dirty="0"/>
              <a:t>     1-10</a:t>
            </a:r>
          </a:p>
        </p:txBody>
      </p:sp>
      <p:sp>
        <p:nvSpPr>
          <p:cNvPr id="72" name="TextBox 71"/>
          <p:cNvSpPr txBox="1"/>
          <p:nvPr/>
        </p:nvSpPr>
        <p:spPr>
          <a:xfrm>
            <a:off x="3886200" y="2895600"/>
            <a:ext cx="1646745" cy="584775"/>
          </a:xfrm>
          <a:prstGeom prst="rect">
            <a:avLst/>
          </a:prstGeom>
          <a:noFill/>
        </p:spPr>
        <p:txBody>
          <a:bodyPr wrap="square" rtlCol="0">
            <a:spAutoFit/>
          </a:bodyPr>
          <a:lstStyle/>
          <a:p>
            <a:r>
              <a:rPr lang="en-US" sz="1600" dirty="0"/>
              <a:t>Chapters </a:t>
            </a:r>
          </a:p>
          <a:p>
            <a:r>
              <a:rPr lang="en-US" sz="1600" dirty="0"/>
              <a:t>     11-17</a:t>
            </a:r>
          </a:p>
        </p:txBody>
      </p:sp>
      <p:sp>
        <p:nvSpPr>
          <p:cNvPr id="73" name="TextBox 72"/>
          <p:cNvSpPr txBox="1"/>
          <p:nvPr/>
        </p:nvSpPr>
        <p:spPr>
          <a:xfrm>
            <a:off x="6096000" y="2971800"/>
            <a:ext cx="990977" cy="584775"/>
          </a:xfrm>
          <a:prstGeom prst="rect">
            <a:avLst/>
          </a:prstGeom>
          <a:noFill/>
        </p:spPr>
        <p:txBody>
          <a:bodyPr wrap="square" rtlCol="0">
            <a:spAutoFit/>
          </a:bodyPr>
          <a:lstStyle/>
          <a:p>
            <a:r>
              <a:rPr lang="en-US" sz="1600" dirty="0"/>
              <a:t>Chapters </a:t>
            </a:r>
          </a:p>
          <a:p>
            <a:r>
              <a:rPr lang="en-US" sz="1600" dirty="0"/>
              <a:t>    18-25</a:t>
            </a:r>
          </a:p>
        </p:txBody>
      </p:sp>
      <p:sp>
        <p:nvSpPr>
          <p:cNvPr id="82" name="TextBox 81"/>
          <p:cNvSpPr txBox="1"/>
          <p:nvPr/>
        </p:nvSpPr>
        <p:spPr>
          <a:xfrm>
            <a:off x="0" y="5638800"/>
            <a:ext cx="1468708" cy="307777"/>
          </a:xfrm>
          <a:prstGeom prst="rect">
            <a:avLst/>
          </a:prstGeom>
          <a:noFill/>
        </p:spPr>
        <p:txBody>
          <a:bodyPr wrap="square" rtlCol="0">
            <a:spAutoFit/>
          </a:bodyPr>
          <a:lstStyle/>
          <a:p>
            <a:r>
              <a:rPr lang="en-US" sz="1400" b="1" i="1" dirty="0"/>
              <a:t>Key Chapters</a:t>
            </a:r>
          </a:p>
        </p:txBody>
      </p:sp>
      <p:sp>
        <p:nvSpPr>
          <p:cNvPr id="83" name="TextBox 82"/>
          <p:cNvSpPr txBox="1"/>
          <p:nvPr/>
        </p:nvSpPr>
        <p:spPr>
          <a:xfrm rot="10800000" flipV="1">
            <a:off x="-152400" y="6034274"/>
            <a:ext cx="1847324" cy="307777"/>
          </a:xfrm>
          <a:prstGeom prst="rect">
            <a:avLst/>
          </a:prstGeom>
          <a:noFill/>
        </p:spPr>
        <p:txBody>
          <a:bodyPr wrap="square" rtlCol="0">
            <a:spAutoFit/>
          </a:bodyPr>
          <a:lstStyle/>
          <a:p>
            <a:r>
              <a:rPr lang="en-US" sz="1400" b="1" i="1" dirty="0"/>
              <a:t> Christ in 2 Kings</a:t>
            </a:r>
          </a:p>
        </p:txBody>
      </p:sp>
      <p:cxnSp>
        <p:nvCxnSpPr>
          <p:cNvPr id="88" name="Straight Connector 87"/>
          <p:cNvCxnSpPr/>
          <p:nvPr/>
        </p:nvCxnSpPr>
        <p:spPr>
          <a:xfrm>
            <a:off x="0" y="5943600"/>
            <a:ext cx="8305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rot="5400000">
            <a:off x="3048000" y="4114800"/>
            <a:ext cx="12192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rot="5400000">
            <a:off x="4953000" y="4267200"/>
            <a:ext cx="15240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rot="5400000">
            <a:off x="2743200" y="5181600"/>
            <a:ext cx="30480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10" name="TextBox 109"/>
          <p:cNvSpPr txBox="1"/>
          <p:nvPr/>
        </p:nvSpPr>
        <p:spPr>
          <a:xfrm>
            <a:off x="1447800" y="3505200"/>
            <a:ext cx="1305165" cy="523220"/>
          </a:xfrm>
          <a:prstGeom prst="rect">
            <a:avLst/>
          </a:prstGeom>
          <a:noFill/>
        </p:spPr>
        <p:txBody>
          <a:bodyPr wrap="square" rtlCol="0">
            <a:spAutoFit/>
          </a:bodyPr>
          <a:lstStyle/>
          <a:p>
            <a:r>
              <a:rPr lang="en-US" sz="1400" dirty="0"/>
              <a:t>Elijah</a:t>
            </a:r>
          </a:p>
          <a:p>
            <a:r>
              <a:rPr lang="en-US" sz="1400" dirty="0"/>
              <a:t>               Elisha</a:t>
            </a:r>
          </a:p>
        </p:txBody>
      </p:sp>
      <p:sp>
        <p:nvSpPr>
          <p:cNvPr id="113" name="TextBox 112"/>
          <p:cNvSpPr txBox="1"/>
          <p:nvPr/>
        </p:nvSpPr>
        <p:spPr>
          <a:xfrm>
            <a:off x="3962400" y="3505200"/>
            <a:ext cx="1633781" cy="646331"/>
          </a:xfrm>
          <a:prstGeom prst="rect">
            <a:avLst/>
          </a:prstGeom>
          <a:noFill/>
        </p:spPr>
        <p:txBody>
          <a:bodyPr wrap="square" rtlCol="0">
            <a:spAutoFit/>
          </a:bodyPr>
          <a:lstStyle/>
          <a:p>
            <a:r>
              <a:rPr lang="en-US" sz="1200" dirty="0"/>
              <a:t>Jonah</a:t>
            </a:r>
          </a:p>
          <a:p>
            <a:r>
              <a:rPr lang="en-US" sz="1200" dirty="0"/>
              <a:t>              Amos</a:t>
            </a:r>
            <a:br>
              <a:rPr lang="en-US" sz="1200" dirty="0"/>
            </a:br>
            <a:r>
              <a:rPr lang="en-US" sz="1200" dirty="0"/>
              <a:t>                            Hosea</a:t>
            </a:r>
          </a:p>
        </p:txBody>
      </p:sp>
      <p:sp>
        <p:nvSpPr>
          <p:cNvPr id="114" name="TextBox 113"/>
          <p:cNvSpPr txBox="1"/>
          <p:nvPr/>
        </p:nvSpPr>
        <p:spPr>
          <a:xfrm>
            <a:off x="3657600" y="3962400"/>
            <a:ext cx="1905000" cy="830997"/>
          </a:xfrm>
          <a:prstGeom prst="rect">
            <a:avLst/>
          </a:prstGeom>
          <a:noFill/>
        </p:spPr>
        <p:txBody>
          <a:bodyPr wrap="square" rtlCol="0">
            <a:spAutoFit/>
          </a:bodyPr>
          <a:lstStyle/>
          <a:p>
            <a:r>
              <a:rPr lang="en-US" sz="1200" dirty="0"/>
              <a:t>Obadiah</a:t>
            </a:r>
            <a:br>
              <a:rPr lang="en-US" sz="1200" dirty="0"/>
            </a:br>
            <a:r>
              <a:rPr lang="en-US" sz="1200" dirty="0"/>
              <a:t>                 Joel</a:t>
            </a:r>
            <a:br>
              <a:rPr lang="en-US" sz="1200" dirty="0"/>
            </a:br>
            <a:r>
              <a:rPr lang="en-US" sz="1200" dirty="0"/>
              <a:t>                          Micah</a:t>
            </a:r>
            <a:br>
              <a:rPr lang="en-US" sz="1200" dirty="0"/>
            </a:br>
            <a:r>
              <a:rPr lang="en-US" sz="1200" dirty="0"/>
              <a:t>                                      Isaiah</a:t>
            </a:r>
          </a:p>
        </p:txBody>
      </p:sp>
      <p:sp>
        <p:nvSpPr>
          <p:cNvPr id="116" name="TextBox 115"/>
          <p:cNvSpPr txBox="1"/>
          <p:nvPr/>
        </p:nvSpPr>
        <p:spPr>
          <a:xfrm>
            <a:off x="5638800" y="3962400"/>
            <a:ext cx="2819400" cy="830997"/>
          </a:xfrm>
          <a:prstGeom prst="rect">
            <a:avLst/>
          </a:prstGeom>
          <a:noFill/>
        </p:spPr>
        <p:txBody>
          <a:bodyPr wrap="square" rtlCol="0">
            <a:spAutoFit/>
          </a:bodyPr>
          <a:lstStyle/>
          <a:p>
            <a:r>
              <a:rPr lang="en-US" sz="1200" dirty="0"/>
              <a:t>Nahum</a:t>
            </a:r>
          </a:p>
          <a:p>
            <a:r>
              <a:rPr lang="en-US" sz="1200" dirty="0"/>
              <a:t>            Zephaniah</a:t>
            </a:r>
            <a:br>
              <a:rPr lang="en-US" sz="1200" dirty="0"/>
            </a:br>
            <a:r>
              <a:rPr lang="en-US" sz="1200" dirty="0"/>
              <a:t>                                Jeremiah</a:t>
            </a:r>
            <a:br>
              <a:rPr lang="en-US" sz="1200" dirty="0"/>
            </a:br>
            <a:r>
              <a:rPr lang="en-US" sz="1200" dirty="0"/>
              <a:t>                                               Habakkuk</a:t>
            </a:r>
          </a:p>
        </p:txBody>
      </p:sp>
      <p:sp>
        <p:nvSpPr>
          <p:cNvPr id="121" name="TextBox 120"/>
          <p:cNvSpPr txBox="1"/>
          <p:nvPr/>
        </p:nvSpPr>
        <p:spPr>
          <a:xfrm>
            <a:off x="1524000" y="4724400"/>
            <a:ext cx="5410200" cy="338554"/>
          </a:xfrm>
          <a:prstGeom prst="rect">
            <a:avLst/>
          </a:prstGeom>
          <a:noFill/>
        </p:spPr>
        <p:txBody>
          <a:bodyPr wrap="square" rtlCol="0">
            <a:spAutoFit/>
          </a:bodyPr>
          <a:lstStyle/>
          <a:p>
            <a:r>
              <a:rPr lang="en-US" sz="1600" dirty="0"/>
              <a:t>      Ahaziah              to               Hoshea </a:t>
            </a:r>
          </a:p>
        </p:txBody>
      </p:sp>
      <p:sp>
        <p:nvSpPr>
          <p:cNvPr id="123" name="TextBox 122"/>
          <p:cNvSpPr txBox="1"/>
          <p:nvPr/>
        </p:nvSpPr>
        <p:spPr>
          <a:xfrm>
            <a:off x="2743200" y="5029200"/>
            <a:ext cx="4419600" cy="338554"/>
          </a:xfrm>
          <a:prstGeom prst="rect">
            <a:avLst/>
          </a:prstGeom>
          <a:noFill/>
        </p:spPr>
        <p:txBody>
          <a:bodyPr wrap="square" rtlCol="0">
            <a:spAutoFit/>
          </a:bodyPr>
          <a:lstStyle/>
          <a:p>
            <a:r>
              <a:rPr lang="en-US" sz="1600" dirty="0"/>
              <a:t>             Jehoram                          to                 Zedekiah</a:t>
            </a:r>
          </a:p>
        </p:txBody>
      </p:sp>
      <p:sp>
        <p:nvSpPr>
          <p:cNvPr id="124" name="TextBox 123"/>
          <p:cNvSpPr txBox="1"/>
          <p:nvPr/>
        </p:nvSpPr>
        <p:spPr>
          <a:xfrm>
            <a:off x="1219200" y="5334000"/>
            <a:ext cx="7086600" cy="369332"/>
          </a:xfrm>
          <a:prstGeom prst="rect">
            <a:avLst/>
          </a:prstGeom>
          <a:noFill/>
        </p:spPr>
        <p:txBody>
          <a:bodyPr wrap="square" rtlCol="0">
            <a:spAutoFit/>
          </a:bodyPr>
          <a:lstStyle/>
          <a:p>
            <a:r>
              <a:rPr lang="en-US" dirty="0"/>
              <a:t>  God  is patient, but He does not allow persistent sin to go unpunished </a:t>
            </a:r>
          </a:p>
        </p:txBody>
      </p:sp>
      <p:sp>
        <p:nvSpPr>
          <p:cNvPr id="125" name="TextBox 124"/>
          <p:cNvSpPr txBox="1"/>
          <p:nvPr/>
        </p:nvSpPr>
        <p:spPr>
          <a:xfrm>
            <a:off x="3124200" y="5638800"/>
            <a:ext cx="2667000" cy="369332"/>
          </a:xfrm>
          <a:prstGeom prst="rect">
            <a:avLst/>
          </a:prstGeom>
          <a:noFill/>
        </p:spPr>
        <p:txBody>
          <a:bodyPr wrap="square" rtlCol="0">
            <a:spAutoFit/>
          </a:bodyPr>
          <a:lstStyle/>
          <a:p>
            <a:r>
              <a:rPr lang="en-US" dirty="0"/>
              <a:t>                     17 and 25</a:t>
            </a:r>
          </a:p>
        </p:txBody>
      </p:sp>
      <p:sp>
        <p:nvSpPr>
          <p:cNvPr id="126" name="TextBox 125"/>
          <p:cNvSpPr txBox="1"/>
          <p:nvPr/>
        </p:nvSpPr>
        <p:spPr>
          <a:xfrm>
            <a:off x="1371600" y="5943600"/>
            <a:ext cx="7610384" cy="369332"/>
          </a:xfrm>
          <a:prstGeom prst="rect">
            <a:avLst/>
          </a:prstGeom>
          <a:noFill/>
        </p:spPr>
        <p:txBody>
          <a:bodyPr wrap="square" rtlCol="0">
            <a:spAutoFit/>
          </a:bodyPr>
          <a:lstStyle/>
          <a:p>
            <a:r>
              <a:rPr lang="en-US" dirty="0"/>
              <a:t>    Foreshadowed in the healing ministry and compassion of Jesus</a:t>
            </a:r>
          </a:p>
        </p:txBody>
      </p:sp>
      <p:sp>
        <p:nvSpPr>
          <p:cNvPr id="4" name="TextBox 3"/>
          <p:cNvSpPr txBox="1"/>
          <p:nvPr/>
        </p:nvSpPr>
        <p:spPr>
          <a:xfrm>
            <a:off x="1371600" y="276136"/>
            <a:ext cx="1625366" cy="923330"/>
          </a:xfrm>
          <a:prstGeom prst="rect">
            <a:avLst/>
          </a:prstGeom>
          <a:solidFill>
            <a:schemeClr val="tx1"/>
          </a:solidFill>
        </p:spPr>
        <p:txBody>
          <a:bodyPr wrap="square" rtlCol="0">
            <a:spAutoFit/>
          </a:bodyPr>
          <a:lstStyle/>
          <a:p>
            <a:r>
              <a:rPr lang="en-US" dirty="0">
                <a:solidFill>
                  <a:schemeClr val="bg1"/>
                </a:solidFill>
              </a:rPr>
              <a:t>Divided Kingdom - 930-722 BC</a:t>
            </a:r>
          </a:p>
        </p:txBody>
      </p:sp>
      <p:sp>
        <p:nvSpPr>
          <p:cNvPr id="57" name="TextBox 56"/>
          <p:cNvSpPr txBox="1"/>
          <p:nvPr/>
        </p:nvSpPr>
        <p:spPr>
          <a:xfrm>
            <a:off x="6565335" y="462016"/>
            <a:ext cx="1557580" cy="923330"/>
          </a:xfrm>
          <a:prstGeom prst="rect">
            <a:avLst/>
          </a:prstGeom>
          <a:solidFill>
            <a:schemeClr val="tx1"/>
          </a:solidFill>
        </p:spPr>
        <p:txBody>
          <a:bodyPr wrap="square" rtlCol="0">
            <a:spAutoFit/>
          </a:bodyPr>
          <a:lstStyle/>
          <a:p>
            <a:r>
              <a:rPr lang="en-US" dirty="0">
                <a:solidFill>
                  <a:schemeClr val="bg1"/>
                </a:solidFill>
              </a:rPr>
              <a:t>Judah Alone</a:t>
            </a:r>
          </a:p>
          <a:p>
            <a:r>
              <a:rPr lang="en-US" dirty="0">
                <a:solidFill>
                  <a:schemeClr val="bg1"/>
                </a:solidFill>
              </a:rPr>
              <a:t>722-536 BC </a:t>
            </a:r>
          </a:p>
          <a:p>
            <a:endParaRPr lang="en-US" dirty="0">
              <a:solidFill>
                <a:schemeClr val="bg1"/>
              </a:solidFill>
            </a:endParaRPr>
          </a:p>
        </p:txBody>
      </p:sp>
      <p:sp>
        <p:nvSpPr>
          <p:cNvPr id="7" name="TextBox 6"/>
          <p:cNvSpPr txBox="1"/>
          <p:nvPr/>
        </p:nvSpPr>
        <p:spPr>
          <a:xfrm>
            <a:off x="9347200" y="3276600"/>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39759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BFFE8B-A163-DB44-8898-B92D453549B2}"/>
              </a:ext>
            </a:extLst>
          </p:cNvPr>
          <p:cNvSpPr>
            <a:spLocks noGrp="1"/>
          </p:cNvSpPr>
          <p:nvPr>
            <p:ph idx="4294967295"/>
          </p:nvPr>
        </p:nvSpPr>
        <p:spPr>
          <a:xfrm>
            <a:off x="0" y="76200"/>
            <a:ext cx="8915400" cy="6781800"/>
          </a:xfrm>
        </p:spPr>
        <p:txBody>
          <a:bodyPr>
            <a:noAutofit/>
          </a:bodyPr>
          <a:lstStyle/>
          <a:p>
            <a:pPr marL="118872" indent="0">
              <a:buNone/>
            </a:pPr>
            <a:r>
              <a:rPr lang="en-US" sz="1800" b="1" dirty="0">
                <a:latin typeface="Arial Narrow" panose="020B0604020202020204" pitchFamily="34" charset="0"/>
                <a:cs typeface="Arial Narrow" panose="020B0604020202020204" pitchFamily="34" charset="0"/>
              </a:rPr>
              <a:t>2 Kings 1–13:  </a:t>
            </a:r>
          </a:p>
          <a:p>
            <a:r>
              <a:rPr lang="en-US" sz="1800" dirty="0">
                <a:latin typeface="Arial Narrow" panose="020B0604020202020204" pitchFamily="34" charset="0"/>
                <a:cs typeface="Arial Narrow" panose="020B0604020202020204" pitchFamily="34" charset="0"/>
              </a:rPr>
              <a:t>In the Northern Kingdom, Elijah is translated and Elisha begins his ministry. </a:t>
            </a:r>
          </a:p>
          <a:p>
            <a:r>
              <a:rPr lang="en-US" sz="1800" dirty="0">
                <a:latin typeface="Arial Narrow" panose="020B0604020202020204" pitchFamily="34" charset="0"/>
                <a:cs typeface="Arial Narrow" panose="020B0604020202020204" pitchFamily="34" charset="0"/>
              </a:rPr>
              <a:t>Judah and Israel unite in a war against Moab and are victorious. </a:t>
            </a:r>
          </a:p>
          <a:p>
            <a:r>
              <a:rPr lang="en-US" sz="1800" dirty="0">
                <a:latin typeface="Arial Narrow" panose="020B0604020202020204" pitchFamily="34" charset="0"/>
                <a:cs typeface="Arial Narrow" panose="020B0604020202020204" pitchFamily="34" charset="0"/>
              </a:rPr>
              <a:t>The Lord heals Naaman, the captain of the Syrian army, of his leprosy. </a:t>
            </a:r>
          </a:p>
          <a:p>
            <a:r>
              <a:rPr lang="en-US" sz="1800" dirty="0">
                <a:latin typeface="Arial Narrow" panose="020B0604020202020204" pitchFamily="34" charset="0"/>
                <a:cs typeface="Arial Narrow" panose="020B0604020202020204" pitchFamily="34" charset="0"/>
              </a:rPr>
              <a:t>The people of Israel experience famines. </a:t>
            </a:r>
          </a:p>
          <a:p>
            <a:r>
              <a:rPr lang="en-US" sz="1800" dirty="0">
                <a:latin typeface="Arial Narrow" panose="020B0604020202020204" pitchFamily="34" charset="0"/>
                <a:cs typeface="Arial Narrow" panose="020B0604020202020204" pitchFamily="34" charset="0"/>
              </a:rPr>
              <a:t>The wicked Jezebel is killed, and the house of Ahab is destroyed. Elisha dies.</a:t>
            </a:r>
          </a:p>
          <a:p>
            <a:pPr marL="118872" indent="0">
              <a:buNone/>
            </a:pPr>
            <a:r>
              <a:rPr lang="en-US" sz="1800" b="1" dirty="0">
                <a:latin typeface="Arial Narrow" panose="020B0604020202020204" pitchFamily="34" charset="0"/>
                <a:cs typeface="Arial Narrow" panose="020B0604020202020204" pitchFamily="34" charset="0"/>
              </a:rPr>
              <a:t>2 Kings 14–20</a:t>
            </a:r>
            <a:r>
              <a:rPr lang="en-US" sz="1800" dirty="0">
                <a:latin typeface="Arial Narrow" panose="020B0604020202020204" pitchFamily="34" charset="0"/>
                <a:cs typeface="Arial Narrow" panose="020B0604020202020204" pitchFamily="34" charset="0"/>
              </a:rPr>
              <a:t>: </a:t>
            </a:r>
          </a:p>
          <a:p>
            <a:r>
              <a:rPr lang="en-US" sz="1800" dirty="0">
                <a:latin typeface="Arial Narrow" panose="020B0604020202020204" pitchFamily="34" charset="0"/>
                <a:cs typeface="Arial Narrow" panose="020B0604020202020204" pitchFamily="34" charset="0"/>
              </a:rPr>
              <a:t>Many of the kings of Israel reign in wickedness. </a:t>
            </a:r>
          </a:p>
          <a:p>
            <a:r>
              <a:rPr lang="en-US" sz="1800" dirty="0">
                <a:latin typeface="Arial Narrow" panose="020B0604020202020204" pitchFamily="34" charset="0"/>
                <a:cs typeface="Arial Narrow" panose="020B0604020202020204" pitchFamily="34" charset="0"/>
              </a:rPr>
              <a:t>King Tiglath-Pileser of Assyria takes many of the Israelites captive. </a:t>
            </a:r>
          </a:p>
          <a:p>
            <a:r>
              <a:rPr lang="en-US" sz="1800" dirty="0">
                <a:latin typeface="Arial Narrow" panose="020B0604020202020204" pitchFamily="34" charset="0"/>
                <a:cs typeface="Arial Narrow" panose="020B0604020202020204" pitchFamily="34" charset="0"/>
              </a:rPr>
              <a:t>King Ahaz of Judah reigns in wickedness. </a:t>
            </a:r>
          </a:p>
          <a:p>
            <a:r>
              <a:rPr lang="en-US" sz="1800" dirty="0">
                <a:latin typeface="Arial Narrow" panose="020B0604020202020204" pitchFamily="34" charset="0"/>
                <a:cs typeface="Arial Narrow" panose="020B0604020202020204" pitchFamily="34" charset="0"/>
              </a:rPr>
              <a:t>The idolatrous ten tribes of Israel are carried into captivity by King Sargon of Assyria.</a:t>
            </a:r>
          </a:p>
          <a:p>
            <a:r>
              <a:rPr lang="en-US" sz="1800" dirty="0">
                <a:latin typeface="Arial Narrow" panose="020B0604020202020204" pitchFamily="34" charset="0"/>
                <a:cs typeface="Arial Narrow" panose="020B0604020202020204" pitchFamily="34" charset="0"/>
              </a:rPr>
              <a:t>King Hezekiah reigns over Judah in righteousness, obeying the Lord and eliminating the places devoted to the worship of false gods. </a:t>
            </a:r>
          </a:p>
          <a:p>
            <a:r>
              <a:rPr lang="en-US" sz="1800" dirty="0">
                <a:latin typeface="Arial Narrow" panose="020B0604020202020204" pitchFamily="34" charset="0"/>
                <a:cs typeface="Arial Narrow" panose="020B0604020202020204" pitchFamily="34" charset="0"/>
              </a:rPr>
              <a:t>Because of King Hezekiah’s faith and trust in God, an angel destroys the Assyrian army, fulfilling a prophecy of Isaiah.</a:t>
            </a:r>
          </a:p>
          <a:p>
            <a:pPr marL="118872" indent="0">
              <a:buNone/>
            </a:pPr>
            <a:r>
              <a:rPr lang="en-US" sz="1800" b="1" dirty="0">
                <a:latin typeface="Arial Narrow" panose="020B0604020202020204" pitchFamily="34" charset="0"/>
                <a:cs typeface="Arial Narrow" panose="020B0604020202020204" pitchFamily="34" charset="0"/>
              </a:rPr>
              <a:t>2 Kings 21–25: </a:t>
            </a:r>
          </a:p>
          <a:p>
            <a:r>
              <a:rPr lang="en-US" sz="1800" dirty="0">
                <a:latin typeface="Arial Narrow" panose="020B0604020202020204" pitchFamily="34" charset="0"/>
                <a:cs typeface="Arial Narrow" panose="020B0604020202020204" pitchFamily="34" charset="0"/>
              </a:rPr>
              <a:t>In the Southern Kingdom, King Manasseh temporarily restores idol worship.</a:t>
            </a:r>
          </a:p>
          <a:p>
            <a:r>
              <a:rPr lang="en-US" sz="1800" dirty="0">
                <a:latin typeface="Arial Narrow" panose="020B0604020202020204" pitchFamily="34" charset="0"/>
                <a:cs typeface="Arial Narrow" panose="020B0604020202020204" pitchFamily="34" charset="0"/>
              </a:rPr>
              <a:t>Righteous King Josiah repairs the temple, and the book of the law is found. </a:t>
            </a:r>
          </a:p>
          <a:p>
            <a:r>
              <a:rPr lang="en-US" sz="1800" dirty="0">
                <a:latin typeface="Arial Narrow" panose="020B0604020202020204" pitchFamily="34" charset="0"/>
                <a:cs typeface="Arial Narrow" panose="020B0604020202020204" pitchFamily="34" charset="0"/>
              </a:rPr>
              <a:t>Josiah reads the book of the law to the people, eliminates the places devoted to the worship of false gods, and reinstitutes the Passover. </a:t>
            </a:r>
          </a:p>
          <a:p>
            <a:r>
              <a:rPr lang="en-US" sz="1800" dirty="0">
                <a:latin typeface="Arial Narrow" panose="020B0604020202020204" pitchFamily="34" charset="0"/>
                <a:cs typeface="Arial Narrow" panose="020B0604020202020204" pitchFamily="34" charset="0"/>
              </a:rPr>
              <a:t>Josiah is killed in battle. </a:t>
            </a:r>
          </a:p>
          <a:p>
            <a:r>
              <a:rPr lang="en-US" sz="1800" dirty="0">
                <a:latin typeface="Arial Narrow" panose="020B0604020202020204" pitchFamily="34" charset="0"/>
                <a:cs typeface="Arial Narrow" panose="020B0604020202020204" pitchFamily="34" charset="0"/>
              </a:rPr>
              <a:t>Babylon invades Judah and carries many of the people into captivity, including King Zedekiah. </a:t>
            </a:r>
          </a:p>
          <a:p>
            <a:r>
              <a:rPr lang="en-US" sz="1800" dirty="0">
                <a:latin typeface="Arial Narrow" panose="020B0604020202020204" pitchFamily="34" charset="0"/>
                <a:cs typeface="Arial Narrow" panose="020B0604020202020204" pitchFamily="34" charset="0"/>
              </a:rPr>
              <a:t>After many years, King Jehoiachin of Judah is released from prison and is allowed to live out his final days in relative peace and comfort in Babylon.</a:t>
            </a:r>
          </a:p>
        </p:txBody>
      </p:sp>
      <p:sp>
        <p:nvSpPr>
          <p:cNvPr id="4" name="TextBox 3">
            <a:extLst>
              <a:ext uri="{FF2B5EF4-FFF2-40B4-BE49-F238E27FC236}">
                <a16:creationId xmlns:a16="http://schemas.microsoft.com/office/drawing/2014/main" id="{521B2425-A104-1D46-9BD9-9492C4E7CC0D}"/>
              </a:ext>
            </a:extLst>
          </p:cNvPr>
          <p:cNvSpPr txBox="1"/>
          <p:nvPr/>
        </p:nvSpPr>
        <p:spPr>
          <a:xfrm>
            <a:off x="7315200" y="76200"/>
            <a:ext cx="1600200" cy="830997"/>
          </a:xfrm>
          <a:prstGeom prst="rect">
            <a:avLst/>
          </a:prstGeom>
          <a:noFill/>
        </p:spPr>
        <p:txBody>
          <a:bodyPr wrap="square" rtlCol="0">
            <a:spAutoFit/>
          </a:bodyPr>
          <a:lstStyle/>
          <a:p>
            <a:pPr algn="ctr"/>
            <a:r>
              <a:rPr lang="en-US" sz="2400" b="1" dirty="0"/>
              <a:t>Brief Outline</a:t>
            </a:r>
          </a:p>
        </p:txBody>
      </p:sp>
    </p:spTree>
    <p:extLst>
      <p:ext uri="{BB962C8B-B14F-4D97-AF65-F5344CB8AC3E}">
        <p14:creationId xmlns:p14="http://schemas.microsoft.com/office/powerpoint/2010/main" val="3802998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13" end="13"/>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
                                            <p:txEl>
                                              <p:pRg st="14" end="14"/>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
                                            <p:txEl>
                                              <p:pRg st="15" end="15"/>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3">
                                            <p:txEl>
                                              <p:pRg st="16" end="16"/>
                                            </p:txEl>
                                          </p:spTgt>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3">
                                            <p:txEl>
                                              <p:pRg st="17" end="17"/>
                                            </p:txEl>
                                          </p:spTgt>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3">
                                            <p:txEl>
                                              <p:pRg st="18" end="18"/>
                                            </p:txEl>
                                          </p:spTgt>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3">
                                            <p:txEl>
                                              <p:pRg st="19" end="1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4294967295"/>
          </p:nvPr>
        </p:nvGraphicFramePr>
        <p:xfrm>
          <a:off x="0" y="1"/>
          <a:ext cx="9212267" cy="6857998"/>
        </p:xfrm>
        <a:graphic>
          <a:graphicData uri="http://schemas.openxmlformats.org/drawingml/2006/table">
            <a:tbl>
              <a:tblPr firstRow="1" bandRow="1">
                <a:tableStyleId>{073A0DAA-6AF3-43AB-8588-CEC1D06C72B9}</a:tableStyleId>
              </a:tblPr>
              <a:tblGrid>
                <a:gridCol w="2057400">
                  <a:extLst>
                    <a:ext uri="{9D8B030D-6E8A-4147-A177-3AD203B41FA5}">
                      <a16:colId xmlns:a16="http://schemas.microsoft.com/office/drawing/2014/main" val="20000"/>
                    </a:ext>
                  </a:extLst>
                </a:gridCol>
                <a:gridCol w="3106569">
                  <a:extLst>
                    <a:ext uri="{9D8B030D-6E8A-4147-A177-3AD203B41FA5}">
                      <a16:colId xmlns:a16="http://schemas.microsoft.com/office/drawing/2014/main" val="20001"/>
                    </a:ext>
                  </a:extLst>
                </a:gridCol>
                <a:gridCol w="2343923">
                  <a:extLst>
                    <a:ext uri="{9D8B030D-6E8A-4147-A177-3AD203B41FA5}">
                      <a16:colId xmlns:a16="http://schemas.microsoft.com/office/drawing/2014/main" val="20002"/>
                    </a:ext>
                  </a:extLst>
                </a:gridCol>
                <a:gridCol w="637574">
                  <a:extLst>
                    <a:ext uri="{9D8B030D-6E8A-4147-A177-3AD203B41FA5}">
                      <a16:colId xmlns:a16="http://schemas.microsoft.com/office/drawing/2014/main" val="20003"/>
                    </a:ext>
                  </a:extLst>
                </a:gridCol>
                <a:gridCol w="1066801">
                  <a:extLst>
                    <a:ext uri="{9D8B030D-6E8A-4147-A177-3AD203B41FA5}">
                      <a16:colId xmlns:a16="http://schemas.microsoft.com/office/drawing/2014/main" val="20004"/>
                    </a:ext>
                  </a:extLst>
                </a:gridCol>
              </a:tblGrid>
              <a:tr h="591542">
                <a:tc>
                  <a:txBody>
                    <a:bodyPr/>
                    <a:lstStyle/>
                    <a:p>
                      <a:pPr algn="ctr"/>
                      <a:r>
                        <a:rPr lang="en-US" sz="1400" dirty="0"/>
                        <a:t>Period</a:t>
                      </a:r>
                      <a:endParaRPr lang="en-US" sz="1400" dirty="0">
                        <a:latin typeface="Abadi MT Condensed Extra Bold" charset="0"/>
                        <a:ea typeface="Abadi MT Condensed Extra Bold" charset="0"/>
                        <a:cs typeface="Abadi MT Condensed Extra Bold" charset="0"/>
                      </a:endParaRPr>
                    </a:p>
                  </a:txBody>
                  <a:tcPr marL="68580" marR="68580" marT="34290" marB="34290"/>
                </a:tc>
                <a:tc>
                  <a:txBody>
                    <a:bodyPr/>
                    <a:lstStyle/>
                    <a:p>
                      <a:pPr algn="ctr"/>
                      <a:r>
                        <a:rPr lang="en-US" sz="1400" dirty="0"/>
                        <a:t>History Covered</a:t>
                      </a:r>
                    </a:p>
                  </a:txBody>
                  <a:tcPr marL="68580" marR="68580" marT="34290" marB="34290"/>
                </a:tc>
                <a:tc>
                  <a:txBody>
                    <a:bodyPr/>
                    <a:lstStyle/>
                    <a:p>
                      <a:pPr algn="ctr"/>
                      <a:r>
                        <a:rPr lang="en-US" sz="1400" dirty="0"/>
                        <a:t>Scriptures</a:t>
                      </a:r>
                    </a:p>
                  </a:txBody>
                  <a:tcPr marL="68580" marR="68580" marT="34290" marB="34290"/>
                </a:tc>
                <a:tc>
                  <a:txBody>
                    <a:bodyPr/>
                    <a:lstStyle/>
                    <a:p>
                      <a:pPr algn="ctr"/>
                      <a:r>
                        <a:rPr lang="en-US" sz="1400" dirty="0"/>
                        <a:t>Years</a:t>
                      </a:r>
                    </a:p>
                  </a:txBody>
                  <a:tcPr marL="68580" marR="68580" marT="34290" marB="34290"/>
                </a:tc>
                <a:tc>
                  <a:txBody>
                    <a:bodyPr/>
                    <a:lstStyle/>
                    <a:p>
                      <a:pPr algn="ctr"/>
                      <a:r>
                        <a:rPr lang="en-US" sz="1400" dirty="0"/>
                        <a:t>Principal </a:t>
                      </a:r>
                    </a:p>
                  </a:txBody>
                  <a:tcPr marL="68580" marR="68580" marT="34290" marB="34290"/>
                </a:tc>
                <a:extLst>
                  <a:ext uri="{0D108BD9-81ED-4DB2-BD59-A6C34878D82A}">
                    <a16:rowId xmlns:a16="http://schemas.microsoft.com/office/drawing/2014/main" val="10000"/>
                  </a:ext>
                </a:extLst>
              </a:tr>
              <a:tr h="350661">
                <a:tc>
                  <a:txBody>
                    <a:bodyPr/>
                    <a:lstStyle/>
                    <a:p>
                      <a:r>
                        <a:rPr lang="en-US" sz="1300" dirty="0"/>
                        <a:t>Antediluvian</a:t>
                      </a:r>
                      <a:endParaRPr lang="en-US" sz="1300" b="1" dirty="0">
                        <a:latin typeface="Abadi MT Condensed Extra Bold" charset="0"/>
                        <a:ea typeface="Abadi MT Condensed Extra Bold" charset="0"/>
                        <a:cs typeface="Abadi MT Condensed Extra Bold" charset="0"/>
                      </a:endParaRPr>
                    </a:p>
                  </a:txBody>
                  <a:tcPr marL="68580" marR="68580" marT="34290" marB="34290"/>
                </a:tc>
                <a:tc>
                  <a:txBody>
                    <a:bodyPr/>
                    <a:lstStyle/>
                    <a:p>
                      <a:r>
                        <a:rPr lang="en-US" sz="1300" dirty="0"/>
                        <a:t>Creation to</a:t>
                      </a:r>
                      <a:r>
                        <a:rPr lang="en-US" sz="1300" baseline="0" dirty="0"/>
                        <a:t> the Flood</a:t>
                      </a:r>
                      <a:endParaRPr lang="en-US" sz="1300" dirty="0"/>
                    </a:p>
                  </a:txBody>
                  <a:tcPr marL="68580" marR="68580" marT="34290" marB="34290"/>
                </a:tc>
                <a:tc>
                  <a:txBody>
                    <a:bodyPr/>
                    <a:lstStyle/>
                    <a:p>
                      <a:r>
                        <a:rPr lang="en-US" sz="1300" dirty="0"/>
                        <a:t>Gen. 1-7</a:t>
                      </a:r>
                    </a:p>
                  </a:txBody>
                  <a:tcPr marL="68580" marR="68580" marT="34290" marB="34290"/>
                </a:tc>
                <a:tc>
                  <a:txBody>
                    <a:bodyPr/>
                    <a:lstStyle/>
                    <a:p>
                      <a:pPr algn="ctr"/>
                      <a:r>
                        <a:rPr lang="en-US" sz="1300" dirty="0"/>
                        <a:t>1656</a:t>
                      </a:r>
                    </a:p>
                  </a:txBody>
                  <a:tcPr marL="68580" marR="68580" marT="34290" marB="34290"/>
                </a:tc>
                <a:tc>
                  <a:txBody>
                    <a:bodyPr/>
                    <a:lstStyle/>
                    <a:p>
                      <a:r>
                        <a:rPr lang="en-US" sz="1300" dirty="0"/>
                        <a:t>Adam</a:t>
                      </a:r>
                    </a:p>
                  </a:txBody>
                  <a:tcPr marL="68580" marR="68580" marT="34290" marB="34290"/>
                </a:tc>
                <a:extLst>
                  <a:ext uri="{0D108BD9-81ED-4DB2-BD59-A6C34878D82A}">
                    <a16:rowId xmlns:a16="http://schemas.microsoft.com/office/drawing/2014/main" val="10001"/>
                  </a:ext>
                </a:extLst>
              </a:tr>
              <a:tr h="350661">
                <a:tc>
                  <a:txBody>
                    <a:bodyPr/>
                    <a:lstStyle/>
                    <a:p>
                      <a:r>
                        <a:rPr lang="en-US" sz="1300" dirty="0"/>
                        <a:t>Postdiluvian</a:t>
                      </a:r>
                      <a:endParaRPr lang="en-US" sz="1300" dirty="0">
                        <a:latin typeface="Abadi MT Condensed Extra Bold" charset="0"/>
                        <a:ea typeface="Abadi MT Condensed Extra Bold" charset="0"/>
                        <a:cs typeface="Abadi MT Condensed Extra Bold" charset="0"/>
                      </a:endParaRPr>
                    </a:p>
                  </a:txBody>
                  <a:tcPr marL="68580" marR="68580" marT="34290" marB="34290"/>
                </a:tc>
                <a:tc>
                  <a:txBody>
                    <a:bodyPr/>
                    <a:lstStyle/>
                    <a:p>
                      <a:r>
                        <a:rPr lang="en-US" sz="1300" dirty="0"/>
                        <a:t>From the flood</a:t>
                      </a:r>
                      <a:r>
                        <a:rPr lang="en-US" sz="1300" baseline="0" dirty="0"/>
                        <a:t> to call of Abraham</a:t>
                      </a:r>
                      <a:endParaRPr lang="en-US" sz="1300" dirty="0"/>
                    </a:p>
                  </a:txBody>
                  <a:tcPr marL="68580" marR="68580" marT="34290" marB="34290"/>
                </a:tc>
                <a:tc>
                  <a:txBody>
                    <a:bodyPr/>
                    <a:lstStyle/>
                    <a:p>
                      <a:r>
                        <a:rPr lang="en-US" sz="1300" dirty="0"/>
                        <a:t>Gen. 8-!1</a:t>
                      </a:r>
                    </a:p>
                  </a:txBody>
                  <a:tcPr marL="68580" marR="68580" marT="34290" marB="34290"/>
                </a:tc>
                <a:tc>
                  <a:txBody>
                    <a:bodyPr/>
                    <a:lstStyle/>
                    <a:p>
                      <a:pPr algn="ctr"/>
                      <a:r>
                        <a:rPr lang="en-US" sz="1300" dirty="0"/>
                        <a:t>427</a:t>
                      </a:r>
                    </a:p>
                  </a:txBody>
                  <a:tcPr marL="68580" marR="68580" marT="34290" marB="34290"/>
                </a:tc>
                <a:tc>
                  <a:txBody>
                    <a:bodyPr/>
                    <a:lstStyle/>
                    <a:p>
                      <a:r>
                        <a:rPr lang="en-US" sz="1300" dirty="0"/>
                        <a:t>Noah</a:t>
                      </a:r>
                    </a:p>
                  </a:txBody>
                  <a:tcPr marL="68580" marR="68580" marT="34290" marB="34290"/>
                </a:tc>
                <a:extLst>
                  <a:ext uri="{0D108BD9-81ED-4DB2-BD59-A6C34878D82A}">
                    <a16:rowId xmlns:a16="http://schemas.microsoft.com/office/drawing/2014/main" val="10002"/>
                  </a:ext>
                </a:extLst>
              </a:tr>
              <a:tr h="480969">
                <a:tc>
                  <a:txBody>
                    <a:bodyPr/>
                    <a:lstStyle/>
                    <a:p>
                      <a:r>
                        <a:rPr lang="en-US" sz="1300" dirty="0"/>
                        <a:t>Patriarchal</a:t>
                      </a:r>
                      <a:r>
                        <a:rPr lang="en-US" sz="1300" baseline="0" dirty="0"/>
                        <a:t> </a:t>
                      </a:r>
                      <a:endParaRPr lang="en-US" sz="1300" dirty="0">
                        <a:latin typeface="Abadi MT Condensed Extra Bold" charset="0"/>
                        <a:ea typeface="Abadi MT Condensed Extra Bold" charset="0"/>
                        <a:cs typeface="Abadi MT Condensed Extra Bold" charset="0"/>
                      </a:endParaRPr>
                    </a:p>
                  </a:txBody>
                  <a:tcPr marL="68580" marR="68580" marT="34290" marB="34290"/>
                </a:tc>
                <a:tc>
                  <a:txBody>
                    <a:bodyPr/>
                    <a:lstStyle/>
                    <a:p>
                      <a:r>
                        <a:rPr lang="en-US" sz="1300" dirty="0"/>
                        <a:t>From the call of</a:t>
                      </a:r>
                      <a:r>
                        <a:rPr lang="en-US" sz="1300" baseline="0" dirty="0"/>
                        <a:t> Abraham to Egyptian Bondage </a:t>
                      </a:r>
                      <a:endParaRPr lang="en-US" sz="1300" dirty="0"/>
                    </a:p>
                  </a:txBody>
                  <a:tcPr marL="68580" marR="68580" marT="34290" marB="34290"/>
                </a:tc>
                <a:tc>
                  <a:txBody>
                    <a:bodyPr/>
                    <a:lstStyle/>
                    <a:p>
                      <a:r>
                        <a:rPr lang="en-US" sz="1300" dirty="0"/>
                        <a:t>Gen. 12-45</a:t>
                      </a:r>
                    </a:p>
                  </a:txBody>
                  <a:tcPr marL="68580" marR="68580" marT="34290" marB="34290"/>
                </a:tc>
                <a:tc>
                  <a:txBody>
                    <a:bodyPr/>
                    <a:lstStyle/>
                    <a:p>
                      <a:pPr algn="ctr"/>
                      <a:r>
                        <a:rPr lang="en-US" sz="1300" dirty="0"/>
                        <a:t>215</a:t>
                      </a:r>
                    </a:p>
                  </a:txBody>
                  <a:tcPr marL="68580" marR="68580" marT="34290" marB="34290"/>
                </a:tc>
                <a:tc>
                  <a:txBody>
                    <a:bodyPr/>
                    <a:lstStyle/>
                    <a:p>
                      <a:r>
                        <a:rPr lang="en-US" sz="1300" dirty="0"/>
                        <a:t>Abraham</a:t>
                      </a:r>
                    </a:p>
                  </a:txBody>
                  <a:tcPr marL="68580" marR="68580" marT="34290" marB="34290"/>
                </a:tc>
                <a:extLst>
                  <a:ext uri="{0D108BD9-81ED-4DB2-BD59-A6C34878D82A}">
                    <a16:rowId xmlns:a16="http://schemas.microsoft.com/office/drawing/2014/main" val="10003"/>
                  </a:ext>
                </a:extLst>
              </a:tr>
              <a:tr h="350661">
                <a:tc>
                  <a:txBody>
                    <a:bodyPr/>
                    <a:lstStyle/>
                    <a:p>
                      <a:r>
                        <a:rPr lang="en-US" sz="1300" dirty="0"/>
                        <a:t>Egyptian Bondage</a:t>
                      </a:r>
                      <a:endParaRPr lang="en-US" sz="1300" b="1" dirty="0">
                        <a:latin typeface="Abadi MT Condensed Extra Bold" charset="0"/>
                        <a:ea typeface="Abadi MT Condensed Extra Bold" charset="0"/>
                        <a:cs typeface="Abadi MT Condensed Extra Bold" charset="0"/>
                      </a:endParaRPr>
                    </a:p>
                  </a:txBody>
                  <a:tcPr marL="68580" marR="68580" marT="34290" marB="34290"/>
                </a:tc>
                <a:tc>
                  <a:txBody>
                    <a:bodyPr/>
                    <a:lstStyle/>
                    <a:p>
                      <a:r>
                        <a:rPr lang="en-US" sz="1300" dirty="0"/>
                        <a:t>From</a:t>
                      </a:r>
                      <a:r>
                        <a:rPr lang="en-US" sz="1300" baseline="0" dirty="0"/>
                        <a:t> Egyptian Bondage to the Exodus</a:t>
                      </a:r>
                      <a:endParaRPr lang="en-US" sz="1300" b="1" dirty="0"/>
                    </a:p>
                  </a:txBody>
                  <a:tcPr marL="68580" marR="68580" marT="34290" marB="34290"/>
                </a:tc>
                <a:tc>
                  <a:txBody>
                    <a:bodyPr/>
                    <a:lstStyle/>
                    <a:p>
                      <a:r>
                        <a:rPr lang="en-US" sz="1300" dirty="0"/>
                        <a:t>Gen.</a:t>
                      </a:r>
                      <a:r>
                        <a:rPr lang="en-US" sz="1300" baseline="0" dirty="0"/>
                        <a:t> 46-Ex. 11</a:t>
                      </a:r>
                      <a:endParaRPr lang="en-US" sz="1300" b="1" dirty="0"/>
                    </a:p>
                  </a:txBody>
                  <a:tcPr marL="68580" marR="68580" marT="34290" marB="34290"/>
                </a:tc>
                <a:tc>
                  <a:txBody>
                    <a:bodyPr/>
                    <a:lstStyle/>
                    <a:p>
                      <a:pPr algn="ctr"/>
                      <a:r>
                        <a:rPr lang="en-US" sz="1300" dirty="0"/>
                        <a:t>215</a:t>
                      </a:r>
                      <a:endParaRPr lang="en-US" sz="1300" b="1" dirty="0"/>
                    </a:p>
                  </a:txBody>
                  <a:tcPr marL="68580" marR="68580" marT="34290" marB="34290"/>
                </a:tc>
                <a:tc>
                  <a:txBody>
                    <a:bodyPr/>
                    <a:lstStyle/>
                    <a:p>
                      <a:r>
                        <a:rPr lang="en-US" sz="1300" dirty="0"/>
                        <a:t>Joseph</a:t>
                      </a:r>
                      <a:endParaRPr lang="en-US" sz="1300" b="1" dirty="0"/>
                    </a:p>
                  </a:txBody>
                  <a:tcPr marL="68580" marR="68580" marT="34290" marB="34290"/>
                </a:tc>
                <a:extLst>
                  <a:ext uri="{0D108BD9-81ED-4DB2-BD59-A6C34878D82A}">
                    <a16:rowId xmlns:a16="http://schemas.microsoft.com/office/drawing/2014/main" val="10004"/>
                  </a:ext>
                </a:extLst>
              </a:tr>
              <a:tr h="512508">
                <a:tc>
                  <a:txBody>
                    <a:bodyPr/>
                    <a:lstStyle/>
                    <a:p>
                      <a:r>
                        <a:rPr lang="en-US" sz="1400" dirty="0"/>
                        <a:t>Wilderness Wanderings</a:t>
                      </a:r>
                      <a:endParaRPr lang="en-US" sz="14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400" dirty="0"/>
                        <a:t>From Exodus to crossing of the Jordan</a:t>
                      </a:r>
                      <a:endParaRPr lang="en-US" sz="1400" b="1" dirty="0"/>
                    </a:p>
                  </a:txBody>
                  <a:tcPr marL="68580" marR="68580" marT="34290" marB="34290">
                    <a:solidFill>
                      <a:schemeClr val="bg2"/>
                    </a:solidFill>
                  </a:tcPr>
                </a:tc>
                <a:tc>
                  <a:txBody>
                    <a:bodyPr/>
                    <a:lstStyle/>
                    <a:p>
                      <a:r>
                        <a:rPr lang="en-US" sz="1400" dirty="0"/>
                        <a:t>Ex.</a:t>
                      </a:r>
                      <a:r>
                        <a:rPr lang="en-US" sz="1400" baseline="0" dirty="0"/>
                        <a:t> 12-Deut. 34</a:t>
                      </a:r>
                      <a:endParaRPr lang="en-US" sz="1400" b="1" dirty="0"/>
                    </a:p>
                  </a:txBody>
                  <a:tcPr marL="68580" marR="68580" marT="34290" marB="34290">
                    <a:solidFill>
                      <a:schemeClr val="bg2"/>
                    </a:solidFill>
                  </a:tcPr>
                </a:tc>
                <a:tc>
                  <a:txBody>
                    <a:bodyPr/>
                    <a:lstStyle/>
                    <a:p>
                      <a:pPr algn="ctr"/>
                      <a:r>
                        <a:rPr lang="en-US" sz="1400" dirty="0"/>
                        <a:t>40</a:t>
                      </a:r>
                      <a:endParaRPr lang="en-US" sz="1400" b="1" dirty="0"/>
                    </a:p>
                  </a:txBody>
                  <a:tcPr marL="68580" marR="68580" marT="34290" marB="34290">
                    <a:solidFill>
                      <a:schemeClr val="bg2"/>
                    </a:solidFill>
                  </a:tcPr>
                </a:tc>
                <a:tc>
                  <a:txBody>
                    <a:bodyPr/>
                    <a:lstStyle/>
                    <a:p>
                      <a:r>
                        <a:rPr lang="en-US" sz="1400" dirty="0"/>
                        <a:t>Moses</a:t>
                      </a:r>
                      <a:endParaRPr lang="en-US" sz="1400" b="1" dirty="0"/>
                    </a:p>
                  </a:txBody>
                  <a:tcPr marL="68580" marR="68580" marT="34290" marB="34290">
                    <a:solidFill>
                      <a:schemeClr val="bg2"/>
                    </a:solidFill>
                  </a:tcPr>
                </a:tc>
                <a:extLst>
                  <a:ext uri="{0D108BD9-81ED-4DB2-BD59-A6C34878D82A}">
                    <a16:rowId xmlns:a16="http://schemas.microsoft.com/office/drawing/2014/main" val="10005"/>
                  </a:ext>
                </a:extLst>
              </a:tr>
              <a:tr h="350661">
                <a:tc>
                  <a:txBody>
                    <a:bodyPr/>
                    <a:lstStyle/>
                    <a:p>
                      <a:r>
                        <a:rPr lang="en-US" sz="1300" dirty="0"/>
                        <a:t>Conquest of Canaan</a:t>
                      </a:r>
                      <a:endParaRPr lang="en-US" sz="1300"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dirty="0"/>
                        <a:t>From crossing of Jordan</a:t>
                      </a:r>
                      <a:r>
                        <a:rPr lang="en-US" sz="1300" baseline="0" dirty="0"/>
                        <a:t> to Joshua’s death</a:t>
                      </a:r>
                      <a:endParaRPr lang="en-US" sz="1300" dirty="0"/>
                    </a:p>
                  </a:txBody>
                  <a:tcPr marL="68580" marR="68580" marT="34290" marB="34290">
                    <a:solidFill>
                      <a:schemeClr val="bg2"/>
                    </a:solidFill>
                  </a:tcPr>
                </a:tc>
                <a:tc>
                  <a:txBody>
                    <a:bodyPr/>
                    <a:lstStyle/>
                    <a:p>
                      <a:r>
                        <a:rPr lang="en-US" sz="1300" dirty="0"/>
                        <a:t>Josh. 1-24</a:t>
                      </a:r>
                    </a:p>
                  </a:txBody>
                  <a:tcPr marL="68580" marR="68580" marT="34290" marB="34290">
                    <a:solidFill>
                      <a:schemeClr val="bg2"/>
                    </a:solidFill>
                  </a:tcPr>
                </a:tc>
                <a:tc>
                  <a:txBody>
                    <a:bodyPr/>
                    <a:lstStyle/>
                    <a:p>
                      <a:pPr algn="ctr"/>
                      <a:r>
                        <a:rPr lang="en-US" sz="1300" dirty="0"/>
                        <a:t>51</a:t>
                      </a:r>
                    </a:p>
                  </a:txBody>
                  <a:tcPr marL="68580" marR="68580" marT="34290" marB="34290">
                    <a:solidFill>
                      <a:schemeClr val="bg2"/>
                    </a:solidFill>
                  </a:tcPr>
                </a:tc>
                <a:tc>
                  <a:txBody>
                    <a:bodyPr/>
                    <a:lstStyle/>
                    <a:p>
                      <a:r>
                        <a:rPr lang="en-US" sz="1300" dirty="0"/>
                        <a:t>Joshua</a:t>
                      </a:r>
                    </a:p>
                  </a:txBody>
                  <a:tcPr marL="68580" marR="68580" marT="34290" marB="34290">
                    <a:solidFill>
                      <a:schemeClr val="bg2"/>
                    </a:solidFill>
                  </a:tcPr>
                </a:tc>
                <a:extLst>
                  <a:ext uri="{0D108BD9-81ED-4DB2-BD59-A6C34878D82A}">
                    <a16:rowId xmlns:a16="http://schemas.microsoft.com/office/drawing/2014/main" val="10006"/>
                  </a:ext>
                </a:extLst>
              </a:tr>
              <a:tr h="350661">
                <a:tc>
                  <a:txBody>
                    <a:bodyPr/>
                    <a:lstStyle/>
                    <a:p>
                      <a:r>
                        <a:rPr lang="en-US" sz="1300" dirty="0"/>
                        <a:t>Judges</a:t>
                      </a:r>
                      <a:endParaRPr lang="en-US" sz="1300"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dirty="0"/>
                        <a:t>From Joshua to King Saul</a:t>
                      </a:r>
                    </a:p>
                  </a:txBody>
                  <a:tcPr marL="68580" marR="68580" marT="34290" marB="34290">
                    <a:solidFill>
                      <a:schemeClr val="bg2"/>
                    </a:solidFill>
                  </a:tcPr>
                </a:tc>
                <a:tc>
                  <a:txBody>
                    <a:bodyPr/>
                    <a:lstStyle/>
                    <a:p>
                      <a:r>
                        <a:rPr lang="en-US" sz="1300" dirty="0"/>
                        <a:t>Ju,</a:t>
                      </a:r>
                      <a:r>
                        <a:rPr lang="en-US" sz="1300" baseline="0" dirty="0"/>
                        <a:t> Ruth, 1 Sa. 1-9</a:t>
                      </a:r>
                      <a:endParaRPr lang="en-US" sz="1300" dirty="0"/>
                    </a:p>
                  </a:txBody>
                  <a:tcPr marL="68580" marR="68580" marT="34290" marB="34290">
                    <a:solidFill>
                      <a:schemeClr val="bg2"/>
                    </a:solidFill>
                  </a:tcPr>
                </a:tc>
                <a:tc>
                  <a:txBody>
                    <a:bodyPr/>
                    <a:lstStyle/>
                    <a:p>
                      <a:pPr algn="ctr"/>
                      <a:r>
                        <a:rPr lang="en-US" sz="1300" dirty="0"/>
                        <a:t>305</a:t>
                      </a:r>
                    </a:p>
                  </a:txBody>
                  <a:tcPr marL="68580" marR="68580" marT="34290" marB="34290">
                    <a:solidFill>
                      <a:schemeClr val="bg2"/>
                    </a:solidFill>
                  </a:tcPr>
                </a:tc>
                <a:tc>
                  <a:txBody>
                    <a:bodyPr/>
                    <a:lstStyle/>
                    <a:p>
                      <a:r>
                        <a:rPr lang="en-US" sz="1300" dirty="0"/>
                        <a:t>Samuel</a:t>
                      </a:r>
                    </a:p>
                  </a:txBody>
                  <a:tcPr marL="68580" marR="68580" marT="34290" marB="34290">
                    <a:solidFill>
                      <a:schemeClr val="bg2"/>
                    </a:solidFill>
                  </a:tcPr>
                </a:tc>
                <a:extLst>
                  <a:ext uri="{0D108BD9-81ED-4DB2-BD59-A6C34878D82A}">
                    <a16:rowId xmlns:a16="http://schemas.microsoft.com/office/drawing/2014/main" val="10007"/>
                  </a:ext>
                </a:extLst>
              </a:tr>
              <a:tr h="480969">
                <a:tc>
                  <a:txBody>
                    <a:bodyPr/>
                    <a:lstStyle/>
                    <a:p>
                      <a:r>
                        <a:rPr lang="en-US" sz="1300" dirty="0"/>
                        <a:t>The United Kingdom</a:t>
                      </a:r>
                      <a:endParaRPr lang="en-US" sz="1300"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dirty="0"/>
                        <a:t>From</a:t>
                      </a:r>
                      <a:r>
                        <a:rPr lang="en-US" sz="1300" baseline="0" dirty="0"/>
                        <a:t> origin of kingdom to its division</a:t>
                      </a:r>
                      <a:endParaRPr lang="en-US" sz="1300" dirty="0"/>
                    </a:p>
                  </a:txBody>
                  <a:tcPr marL="68580" marR="68580" marT="34290" marB="34290">
                    <a:solidFill>
                      <a:schemeClr val="bg2"/>
                    </a:solidFill>
                  </a:tcPr>
                </a:tc>
                <a:tc>
                  <a:txBody>
                    <a:bodyPr/>
                    <a:lstStyle/>
                    <a:p>
                      <a:r>
                        <a:rPr lang="en-US" sz="1300" dirty="0"/>
                        <a:t>1 Sa. 9-1 Ki. 11; 1 Chr. 10, 2 Chr. 9</a:t>
                      </a:r>
                    </a:p>
                  </a:txBody>
                  <a:tcPr marL="68580" marR="68580" marT="34290" marB="34290">
                    <a:solidFill>
                      <a:schemeClr val="bg2"/>
                    </a:solidFill>
                  </a:tcPr>
                </a:tc>
                <a:tc>
                  <a:txBody>
                    <a:bodyPr/>
                    <a:lstStyle/>
                    <a:p>
                      <a:pPr algn="ctr"/>
                      <a:r>
                        <a:rPr lang="en-US" sz="1300" dirty="0"/>
                        <a:t>120</a:t>
                      </a:r>
                    </a:p>
                  </a:txBody>
                  <a:tcPr marL="68580" marR="68580" marT="34290" marB="34290">
                    <a:solidFill>
                      <a:schemeClr val="bg2"/>
                    </a:solidFill>
                  </a:tcPr>
                </a:tc>
                <a:tc>
                  <a:txBody>
                    <a:bodyPr/>
                    <a:lstStyle/>
                    <a:p>
                      <a:r>
                        <a:rPr lang="en-US" sz="1300" dirty="0"/>
                        <a:t>David</a:t>
                      </a:r>
                    </a:p>
                  </a:txBody>
                  <a:tcPr marL="68580" marR="68580" marT="34290" marB="34290">
                    <a:solidFill>
                      <a:schemeClr val="bg2"/>
                    </a:solidFill>
                  </a:tcPr>
                </a:tc>
                <a:extLst>
                  <a:ext uri="{0D108BD9-81ED-4DB2-BD59-A6C34878D82A}">
                    <a16:rowId xmlns:a16="http://schemas.microsoft.com/office/drawing/2014/main" val="10008"/>
                  </a:ext>
                </a:extLst>
              </a:tr>
              <a:tr h="544730">
                <a:tc>
                  <a:txBody>
                    <a:bodyPr/>
                    <a:lstStyle/>
                    <a:p>
                      <a:r>
                        <a:rPr lang="en-US" sz="1300" dirty="0"/>
                        <a:t>The Divided Kingdom</a:t>
                      </a:r>
                      <a:endParaRPr lang="en-US" sz="1300" dirty="0">
                        <a:latin typeface="Abadi MT Condensed Extra Bold" charset="0"/>
                        <a:ea typeface="Abadi MT Condensed Extra Bold" charset="0"/>
                        <a:cs typeface="Abadi MT Condensed Extra Bold" charset="0"/>
                      </a:endParaRPr>
                    </a:p>
                  </a:txBody>
                  <a:tcPr marL="68580" marR="68580" marT="34290" marB="34290">
                    <a:solidFill>
                      <a:srgbClr val="FFFF00"/>
                    </a:solidFill>
                  </a:tcPr>
                </a:tc>
                <a:tc>
                  <a:txBody>
                    <a:bodyPr/>
                    <a:lstStyle/>
                    <a:p>
                      <a:r>
                        <a:rPr lang="en-US" sz="1300" dirty="0"/>
                        <a:t>From</a:t>
                      </a:r>
                      <a:r>
                        <a:rPr lang="en-US" sz="1300" baseline="0" dirty="0"/>
                        <a:t> the division to the fall of Israel</a:t>
                      </a:r>
                      <a:endParaRPr lang="en-US" sz="1300" dirty="0"/>
                    </a:p>
                  </a:txBody>
                  <a:tcPr marL="68580" marR="68580" marT="34290" marB="34290">
                    <a:solidFill>
                      <a:srgbClr val="FFFF00"/>
                    </a:solidFill>
                  </a:tcPr>
                </a:tc>
                <a:tc>
                  <a:txBody>
                    <a:bodyPr/>
                    <a:lstStyle/>
                    <a:p>
                      <a:r>
                        <a:rPr lang="en-US" sz="1300" dirty="0"/>
                        <a:t>1 Ki. 12-2 Ki. 20; 2 Chr. 10-32</a:t>
                      </a:r>
                    </a:p>
                  </a:txBody>
                  <a:tcPr marL="68580" marR="68580" marT="34290" marB="34290">
                    <a:solidFill>
                      <a:srgbClr val="FFFF00"/>
                    </a:solidFill>
                  </a:tcPr>
                </a:tc>
                <a:tc>
                  <a:txBody>
                    <a:bodyPr/>
                    <a:lstStyle/>
                    <a:p>
                      <a:pPr algn="ctr"/>
                      <a:r>
                        <a:rPr lang="en-US" sz="1300" dirty="0"/>
                        <a:t>253</a:t>
                      </a:r>
                    </a:p>
                  </a:txBody>
                  <a:tcPr marL="68580" marR="68580" marT="34290" marB="34290">
                    <a:solidFill>
                      <a:srgbClr val="FFFF00"/>
                    </a:solidFill>
                  </a:tcPr>
                </a:tc>
                <a:tc>
                  <a:txBody>
                    <a:bodyPr/>
                    <a:lstStyle/>
                    <a:p>
                      <a:r>
                        <a:rPr lang="en-US" sz="1300" dirty="0"/>
                        <a:t>Elijah</a:t>
                      </a:r>
                    </a:p>
                  </a:txBody>
                  <a:tcPr marL="68580" marR="68580" marT="34290" marB="34290">
                    <a:solidFill>
                      <a:srgbClr val="FFFF00"/>
                    </a:solidFill>
                  </a:tcPr>
                </a:tc>
                <a:extLst>
                  <a:ext uri="{0D108BD9-81ED-4DB2-BD59-A6C34878D82A}">
                    <a16:rowId xmlns:a16="http://schemas.microsoft.com/office/drawing/2014/main" val="10009"/>
                  </a:ext>
                </a:extLst>
              </a:tr>
              <a:tr h="364096">
                <a:tc>
                  <a:txBody>
                    <a:bodyPr/>
                    <a:lstStyle/>
                    <a:p>
                      <a:r>
                        <a:rPr lang="en-US" sz="1300" dirty="0"/>
                        <a:t>Judah Alone</a:t>
                      </a:r>
                      <a:endParaRPr lang="en-US" sz="1300" dirty="0">
                        <a:latin typeface="Abadi MT Condensed Extra Bold" charset="0"/>
                        <a:ea typeface="Abadi MT Condensed Extra Bold" charset="0"/>
                        <a:cs typeface="Abadi MT Condensed Extra Bold" charset="0"/>
                      </a:endParaRPr>
                    </a:p>
                  </a:txBody>
                  <a:tcPr marL="68580" marR="68580" marT="34290" marB="34290">
                    <a:solidFill>
                      <a:srgbClr val="FFFF00"/>
                    </a:solidFill>
                  </a:tcPr>
                </a:tc>
                <a:tc>
                  <a:txBody>
                    <a:bodyPr/>
                    <a:lstStyle/>
                    <a:p>
                      <a:r>
                        <a:rPr lang="en-US" sz="1300" dirty="0"/>
                        <a:t>From fall of Israel</a:t>
                      </a:r>
                      <a:r>
                        <a:rPr lang="en-US" sz="1300" baseline="0" dirty="0"/>
                        <a:t> to the fall of Judah</a:t>
                      </a:r>
                      <a:endParaRPr lang="en-US" sz="1300" dirty="0"/>
                    </a:p>
                  </a:txBody>
                  <a:tcPr marL="68580" marR="68580" marT="34290" marB="34290">
                    <a:solidFill>
                      <a:srgbClr val="FFFF00"/>
                    </a:solidFill>
                  </a:tcPr>
                </a:tc>
                <a:tc>
                  <a:txBody>
                    <a:bodyPr/>
                    <a:lstStyle/>
                    <a:p>
                      <a:r>
                        <a:rPr lang="en-US" sz="1300" dirty="0"/>
                        <a:t>2 Ki. 21-25; 2 Chr. 10-32</a:t>
                      </a:r>
                    </a:p>
                  </a:txBody>
                  <a:tcPr marL="68580" marR="68580" marT="34290" marB="34290">
                    <a:solidFill>
                      <a:srgbClr val="FFFF00"/>
                    </a:solidFill>
                  </a:tcPr>
                </a:tc>
                <a:tc>
                  <a:txBody>
                    <a:bodyPr/>
                    <a:lstStyle/>
                    <a:p>
                      <a:pPr algn="ctr"/>
                      <a:r>
                        <a:rPr lang="en-US" sz="1300" dirty="0"/>
                        <a:t>125</a:t>
                      </a:r>
                    </a:p>
                  </a:txBody>
                  <a:tcPr marL="68580" marR="68580" marT="34290" marB="34290">
                    <a:solidFill>
                      <a:srgbClr val="FFFF00"/>
                    </a:solidFill>
                  </a:tcPr>
                </a:tc>
                <a:tc>
                  <a:txBody>
                    <a:bodyPr/>
                    <a:lstStyle/>
                    <a:p>
                      <a:r>
                        <a:rPr lang="en-US" sz="1300" dirty="0"/>
                        <a:t>Josiah</a:t>
                      </a:r>
                    </a:p>
                  </a:txBody>
                  <a:tcPr marL="68580" marR="68580" marT="34290" marB="34290">
                    <a:solidFill>
                      <a:srgbClr val="FFFF00"/>
                    </a:solidFill>
                  </a:tcPr>
                </a:tc>
                <a:extLst>
                  <a:ext uri="{0D108BD9-81ED-4DB2-BD59-A6C34878D82A}">
                    <a16:rowId xmlns:a16="http://schemas.microsoft.com/office/drawing/2014/main" val="10010"/>
                  </a:ext>
                </a:extLst>
              </a:tr>
              <a:tr h="392448">
                <a:tc>
                  <a:txBody>
                    <a:bodyPr/>
                    <a:lstStyle/>
                    <a:p>
                      <a:r>
                        <a:rPr lang="en-US" sz="1300" dirty="0"/>
                        <a:t>Babylonian Captivity</a:t>
                      </a:r>
                      <a:endParaRPr lang="en-US" sz="1300" dirty="0">
                        <a:latin typeface="Abadi MT Condensed Extra Bold" charset="0"/>
                        <a:ea typeface="Abadi MT Condensed Extra Bold" charset="0"/>
                        <a:cs typeface="Abadi MT Condensed Extra Bold" charset="0"/>
                      </a:endParaRPr>
                    </a:p>
                  </a:txBody>
                  <a:tcPr marL="68580" marR="68580" marT="34290" marB="34290"/>
                </a:tc>
                <a:tc>
                  <a:txBody>
                    <a:bodyPr/>
                    <a:lstStyle/>
                    <a:p>
                      <a:r>
                        <a:rPr lang="en-US" sz="1300" dirty="0"/>
                        <a:t>From the fall of Judah to</a:t>
                      </a:r>
                      <a:r>
                        <a:rPr lang="en-US" sz="1300" baseline="0" dirty="0"/>
                        <a:t> the return</a:t>
                      </a:r>
                      <a:endParaRPr lang="en-US" sz="1300" dirty="0"/>
                    </a:p>
                  </a:txBody>
                  <a:tcPr marL="68580" marR="68580" marT="34290" marB="34290"/>
                </a:tc>
                <a:tc>
                  <a:txBody>
                    <a:bodyPr/>
                    <a:lstStyle/>
                    <a:p>
                      <a:r>
                        <a:rPr lang="en-US" sz="1300" dirty="0"/>
                        <a:t>2 Ki. 25-8- 21;</a:t>
                      </a:r>
                      <a:r>
                        <a:rPr lang="en-US" sz="1300" baseline="0" dirty="0"/>
                        <a:t> Dan. 1-6</a:t>
                      </a:r>
                      <a:endParaRPr lang="en-US" sz="1300" dirty="0"/>
                    </a:p>
                  </a:txBody>
                  <a:tcPr marL="68580" marR="68580" marT="34290" marB="34290"/>
                </a:tc>
                <a:tc>
                  <a:txBody>
                    <a:bodyPr/>
                    <a:lstStyle/>
                    <a:p>
                      <a:pPr algn="ctr"/>
                      <a:r>
                        <a:rPr lang="en-US" sz="1300" dirty="0"/>
                        <a:t>70</a:t>
                      </a:r>
                    </a:p>
                  </a:txBody>
                  <a:tcPr marL="68580" marR="68580" marT="34290" marB="34290"/>
                </a:tc>
                <a:tc>
                  <a:txBody>
                    <a:bodyPr/>
                    <a:lstStyle/>
                    <a:p>
                      <a:r>
                        <a:rPr lang="en-US" sz="1300" dirty="0"/>
                        <a:t>Daniel</a:t>
                      </a:r>
                    </a:p>
                  </a:txBody>
                  <a:tcPr marL="68580" marR="68580" marT="34290" marB="34290"/>
                </a:tc>
                <a:extLst>
                  <a:ext uri="{0D108BD9-81ED-4DB2-BD59-A6C34878D82A}">
                    <a16:rowId xmlns:a16="http://schemas.microsoft.com/office/drawing/2014/main" val="10011"/>
                  </a:ext>
                </a:extLst>
              </a:tr>
              <a:tr h="350661">
                <a:tc>
                  <a:txBody>
                    <a:bodyPr/>
                    <a:lstStyle/>
                    <a:p>
                      <a:r>
                        <a:rPr lang="en-US" sz="1300" dirty="0"/>
                        <a:t>Restoration of the Jews</a:t>
                      </a:r>
                      <a:endParaRPr lang="en-US" sz="1300" dirty="0">
                        <a:latin typeface="Abadi MT Condensed Extra Bold" charset="0"/>
                        <a:ea typeface="Abadi MT Condensed Extra Bold" charset="0"/>
                        <a:cs typeface="Abadi MT Condensed Extra Bold" charset="0"/>
                      </a:endParaRPr>
                    </a:p>
                  </a:txBody>
                  <a:tcPr marL="68580" marR="68580" marT="34290" marB="34290"/>
                </a:tc>
                <a:tc>
                  <a:txBody>
                    <a:bodyPr/>
                    <a:lstStyle/>
                    <a:p>
                      <a:r>
                        <a:rPr lang="en-US" sz="1300" dirty="0"/>
                        <a:t>From</a:t>
                      </a:r>
                      <a:r>
                        <a:rPr lang="en-US" sz="1300" baseline="0" dirty="0"/>
                        <a:t> the return to end of OT history</a:t>
                      </a:r>
                      <a:endParaRPr lang="en-US" sz="1300" dirty="0"/>
                    </a:p>
                  </a:txBody>
                  <a:tcPr marL="68580" marR="68580" marT="34290" marB="34290"/>
                </a:tc>
                <a:tc>
                  <a:txBody>
                    <a:bodyPr/>
                    <a:lstStyle/>
                    <a:p>
                      <a:r>
                        <a:rPr lang="en-US" sz="1300" dirty="0"/>
                        <a:t>Ezra, Nehemiah</a:t>
                      </a:r>
                    </a:p>
                  </a:txBody>
                  <a:tcPr marL="68580" marR="68580" marT="34290" marB="34290"/>
                </a:tc>
                <a:tc>
                  <a:txBody>
                    <a:bodyPr/>
                    <a:lstStyle/>
                    <a:p>
                      <a:pPr algn="ctr"/>
                      <a:r>
                        <a:rPr lang="en-US" sz="1300" dirty="0"/>
                        <a:t>92</a:t>
                      </a:r>
                    </a:p>
                  </a:txBody>
                  <a:tcPr marL="68580" marR="68580" marT="34290" marB="34290"/>
                </a:tc>
                <a:tc>
                  <a:txBody>
                    <a:bodyPr/>
                    <a:lstStyle/>
                    <a:p>
                      <a:r>
                        <a:rPr lang="en-US" sz="1300" dirty="0"/>
                        <a:t>Ezra</a:t>
                      </a:r>
                    </a:p>
                  </a:txBody>
                  <a:tcPr marL="68580" marR="68580" marT="34290" marB="34290"/>
                </a:tc>
                <a:extLst>
                  <a:ext uri="{0D108BD9-81ED-4DB2-BD59-A6C34878D82A}">
                    <a16:rowId xmlns:a16="http://schemas.microsoft.com/office/drawing/2014/main" val="10012"/>
                  </a:ext>
                </a:extLst>
              </a:tr>
              <a:tr h="555140">
                <a:tc>
                  <a:txBody>
                    <a:bodyPr/>
                    <a:lstStyle/>
                    <a:p>
                      <a:r>
                        <a:rPr lang="en-US" sz="1300" dirty="0"/>
                        <a:t>Between the Testaments</a:t>
                      </a:r>
                      <a:endParaRPr lang="en-US" sz="1300" dirty="0">
                        <a:latin typeface="Abadi MT Condensed Extra Bold" charset="0"/>
                        <a:ea typeface="Abadi MT Condensed Extra Bold" charset="0"/>
                        <a:cs typeface="Abadi MT Condensed Extra Bold" charset="0"/>
                      </a:endParaRPr>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dirty="0"/>
                        <a:t>From end</a:t>
                      </a:r>
                      <a:r>
                        <a:rPr lang="en-US" sz="1300" baseline="0" dirty="0"/>
                        <a:t> of OT to the beginning of the NT</a:t>
                      </a:r>
                      <a:endParaRPr lang="en-US" sz="1300" dirty="0"/>
                    </a:p>
                    <a:p>
                      <a:endParaRPr lang="en-US" sz="600" dirty="0"/>
                    </a:p>
                  </a:txBody>
                  <a:tcPr marL="68580" marR="68580" marT="34290" marB="34290"/>
                </a:tc>
                <a:tc>
                  <a:txBody>
                    <a:bodyPr/>
                    <a:lstStyle/>
                    <a:p>
                      <a:r>
                        <a:rPr lang="en-US" sz="1300" dirty="0"/>
                        <a:t>None</a:t>
                      </a:r>
                    </a:p>
                  </a:txBody>
                  <a:tcPr marL="68580" marR="68580" marT="34290" marB="34290"/>
                </a:tc>
                <a:tc>
                  <a:txBody>
                    <a:bodyPr/>
                    <a:lstStyle/>
                    <a:p>
                      <a:pPr algn="ctr"/>
                      <a:r>
                        <a:rPr lang="en-US" sz="1300" dirty="0"/>
                        <a:t>400</a:t>
                      </a:r>
                    </a:p>
                  </a:txBody>
                  <a:tcPr marL="68580" marR="68580" marT="34290" marB="34290"/>
                </a:tc>
                <a:tc>
                  <a:txBody>
                    <a:bodyPr/>
                    <a:lstStyle/>
                    <a:p>
                      <a:r>
                        <a:rPr lang="en-US" sz="1300" dirty="0"/>
                        <a:t>Judas Maccabe</a:t>
                      </a:r>
                    </a:p>
                  </a:txBody>
                  <a:tcPr marL="68580" marR="68580" marT="34290" marB="34290"/>
                </a:tc>
                <a:extLst>
                  <a:ext uri="{0D108BD9-81ED-4DB2-BD59-A6C34878D82A}">
                    <a16:rowId xmlns:a16="http://schemas.microsoft.com/office/drawing/2014/main" val="10013"/>
                  </a:ext>
                </a:extLst>
              </a:tr>
              <a:tr h="350661">
                <a:tc>
                  <a:txBody>
                    <a:bodyPr/>
                    <a:lstStyle/>
                    <a:p>
                      <a:r>
                        <a:rPr lang="en-US" sz="1300" dirty="0"/>
                        <a:t>Life of Christ</a:t>
                      </a:r>
                      <a:endParaRPr lang="en-US" sz="1300" dirty="0">
                        <a:latin typeface="Abadi MT Condensed Extra Bold" charset="0"/>
                        <a:ea typeface="Abadi MT Condensed Extra Bold" charset="0"/>
                        <a:cs typeface="Abadi MT Condensed Extra Bold" charset="0"/>
                      </a:endParaRPr>
                    </a:p>
                  </a:txBody>
                  <a:tcPr marL="68580" marR="68580" marT="34290" marB="34290"/>
                </a:tc>
                <a:tc>
                  <a:txBody>
                    <a:bodyPr/>
                    <a:lstStyle/>
                    <a:p>
                      <a:r>
                        <a:rPr lang="en-US" sz="1300" dirty="0"/>
                        <a:t>From birth of Jesus to ascension</a:t>
                      </a:r>
                    </a:p>
                  </a:txBody>
                  <a:tcPr marL="68580" marR="68580" marT="34290" marB="34290"/>
                </a:tc>
                <a:tc>
                  <a:txBody>
                    <a:bodyPr/>
                    <a:lstStyle/>
                    <a:p>
                      <a:r>
                        <a:rPr lang="en-US" sz="1300" dirty="0"/>
                        <a:t>Mt-Jhn 21; Acts1</a:t>
                      </a:r>
                    </a:p>
                  </a:txBody>
                  <a:tcPr marL="68580" marR="68580" marT="34290" marB="34290"/>
                </a:tc>
                <a:tc>
                  <a:txBody>
                    <a:bodyPr/>
                    <a:lstStyle/>
                    <a:p>
                      <a:pPr algn="ctr"/>
                      <a:r>
                        <a:rPr lang="en-US" sz="1300" dirty="0"/>
                        <a:t>34</a:t>
                      </a:r>
                    </a:p>
                  </a:txBody>
                  <a:tcPr marL="68580" marR="68580" marT="34290" marB="34290"/>
                </a:tc>
                <a:tc>
                  <a:txBody>
                    <a:bodyPr/>
                    <a:lstStyle/>
                    <a:p>
                      <a:r>
                        <a:rPr lang="en-US" sz="1300" dirty="0"/>
                        <a:t>Jesus</a:t>
                      </a:r>
                    </a:p>
                  </a:txBody>
                  <a:tcPr marL="68580" marR="68580" marT="34290" marB="34290"/>
                </a:tc>
                <a:extLst>
                  <a:ext uri="{0D108BD9-81ED-4DB2-BD59-A6C34878D82A}">
                    <a16:rowId xmlns:a16="http://schemas.microsoft.com/office/drawing/2014/main" val="10014"/>
                  </a:ext>
                </a:extLst>
              </a:tr>
              <a:tr h="480969">
                <a:tc>
                  <a:txBody>
                    <a:bodyPr/>
                    <a:lstStyle/>
                    <a:p>
                      <a:r>
                        <a:rPr lang="en-US" sz="1300" dirty="0"/>
                        <a:t>The Church</a:t>
                      </a:r>
                      <a:endParaRPr lang="en-US" sz="1300" dirty="0">
                        <a:latin typeface="Abadi MT Condensed Extra Bold" charset="0"/>
                        <a:ea typeface="Abadi MT Condensed Extra Bold" charset="0"/>
                        <a:cs typeface="Abadi MT Condensed Extra Bold" charset="0"/>
                      </a:endParaRPr>
                    </a:p>
                  </a:txBody>
                  <a:tcPr marL="68580" marR="68580" marT="34290" marB="34290"/>
                </a:tc>
                <a:tc>
                  <a:txBody>
                    <a:bodyPr/>
                    <a:lstStyle/>
                    <a:p>
                      <a:r>
                        <a:rPr lang="en-US" sz="1300" dirty="0"/>
                        <a:t>From ascension to death of Paul (96 AD approx.)</a:t>
                      </a:r>
                    </a:p>
                  </a:txBody>
                  <a:tcPr marL="68580" marR="68580" marT="34290" marB="34290"/>
                </a:tc>
                <a:tc>
                  <a:txBody>
                    <a:bodyPr/>
                    <a:lstStyle/>
                    <a:p>
                      <a:r>
                        <a:rPr lang="en-US" sz="1300" dirty="0"/>
                        <a:t>Acts 2-Revelation</a:t>
                      </a:r>
                    </a:p>
                  </a:txBody>
                  <a:tcPr marL="68580" marR="68580" marT="34290" marB="34290"/>
                </a:tc>
                <a:tc>
                  <a:txBody>
                    <a:bodyPr/>
                    <a:lstStyle/>
                    <a:p>
                      <a:pPr algn="ctr"/>
                      <a:r>
                        <a:rPr lang="en-US" sz="1300" dirty="0"/>
                        <a:t>70</a:t>
                      </a:r>
                    </a:p>
                  </a:txBody>
                  <a:tcPr marL="68580" marR="68580" marT="34290" marB="34290"/>
                </a:tc>
                <a:tc>
                  <a:txBody>
                    <a:bodyPr/>
                    <a:lstStyle/>
                    <a:p>
                      <a:r>
                        <a:rPr lang="en-US" sz="1300" dirty="0"/>
                        <a:t>Paul</a:t>
                      </a:r>
                    </a:p>
                  </a:txBody>
                  <a:tcPr marL="68580" marR="68580" marT="34290" marB="34290"/>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4392473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Line 4"/>
          <p:cNvSpPr>
            <a:spLocks noChangeShapeType="1"/>
          </p:cNvSpPr>
          <p:nvPr/>
        </p:nvSpPr>
        <p:spPr bwMode="auto">
          <a:xfrm>
            <a:off x="685800" y="457200"/>
            <a:ext cx="0" cy="5943600"/>
          </a:xfrm>
          <a:prstGeom prst="line">
            <a:avLst/>
          </a:prstGeom>
          <a:noFill/>
          <a:ln w="9525">
            <a:solidFill>
              <a:schemeClr val="tx1"/>
            </a:solidFill>
            <a:round/>
            <a:headEnd/>
            <a:tailEnd/>
          </a:ln>
          <a:effectLst/>
        </p:spPr>
        <p:txBody>
          <a:bodyPr/>
          <a:lstStyle/>
          <a:p>
            <a:endParaRPr lang="en-US" dirty="0"/>
          </a:p>
        </p:txBody>
      </p:sp>
      <p:sp>
        <p:nvSpPr>
          <p:cNvPr id="7173" name="Line 5"/>
          <p:cNvSpPr>
            <a:spLocks noChangeShapeType="1"/>
          </p:cNvSpPr>
          <p:nvPr/>
        </p:nvSpPr>
        <p:spPr bwMode="auto">
          <a:xfrm flipV="1">
            <a:off x="838200" y="3048000"/>
            <a:ext cx="457200" cy="0"/>
          </a:xfrm>
          <a:prstGeom prst="line">
            <a:avLst/>
          </a:prstGeom>
          <a:noFill/>
          <a:ln w="127000">
            <a:solidFill>
              <a:schemeClr val="tx1"/>
            </a:solidFill>
            <a:round/>
            <a:headEnd/>
            <a:tailEnd/>
          </a:ln>
          <a:effectLst/>
        </p:spPr>
        <p:txBody>
          <a:bodyPr/>
          <a:lstStyle/>
          <a:p>
            <a:endParaRPr lang="en-US" dirty="0"/>
          </a:p>
        </p:txBody>
      </p:sp>
      <p:sp>
        <p:nvSpPr>
          <p:cNvPr id="7175" name="Line 7"/>
          <p:cNvSpPr>
            <a:spLocks noChangeShapeType="1"/>
          </p:cNvSpPr>
          <p:nvPr/>
        </p:nvSpPr>
        <p:spPr bwMode="auto">
          <a:xfrm>
            <a:off x="3429000" y="3048000"/>
            <a:ext cx="533400" cy="0"/>
          </a:xfrm>
          <a:prstGeom prst="line">
            <a:avLst/>
          </a:prstGeom>
          <a:noFill/>
          <a:ln w="127000">
            <a:solidFill>
              <a:schemeClr val="tx1"/>
            </a:solidFill>
            <a:round/>
            <a:headEnd/>
            <a:tailEnd/>
          </a:ln>
          <a:effectLst/>
        </p:spPr>
        <p:txBody>
          <a:bodyPr/>
          <a:lstStyle/>
          <a:p>
            <a:endParaRPr lang="en-US" dirty="0"/>
          </a:p>
        </p:txBody>
      </p:sp>
      <p:sp>
        <p:nvSpPr>
          <p:cNvPr id="7176" name="Text Box 8"/>
          <p:cNvSpPr txBox="1">
            <a:spLocks noChangeArrowheads="1"/>
          </p:cNvSpPr>
          <p:nvPr/>
        </p:nvSpPr>
        <p:spPr bwMode="auto">
          <a:xfrm>
            <a:off x="1447800" y="2286000"/>
            <a:ext cx="1981200" cy="1646238"/>
          </a:xfrm>
          <a:prstGeom prst="rect">
            <a:avLst/>
          </a:prstGeom>
          <a:noFill/>
          <a:ln w="9525">
            <a:noFill/>
            <a:miter lim="800000"/>
            <a:headEnd/>
            <a:tailEnd/>
          </a:ln>
          <a:effectLst/>
        </p:spPr>
        <p:txBody>
          <a:bodyPr>
            <a:spAutoFit/>
          </a:bodyPr>
          <a:lstStyle/>
          <a:p>
            <a:pPr eaLnBrk="1" hangingPunct="1"/>
            <a:r>
              <a:rPr lang="en-US" sz="2400" b="1" dirty="0">
                <a:solidFill>
                  <a:srgbClr val="800000"/>
                </a:solidFill>
                <a:latin typeface="Arial" charset="0"/>
              </a:rPr>
              <a:t>  </a:t>
            </a:r>
            <a:r>
              <a:rPr lang="en-US" sz="2400" b="1" dirty="0">
                <a:solidFill>
                  <a:srgbClr val="92D050"/>
                </a:solidFill>
                <a:latin typeface="Arial" charset="0"/>
              </a:rPr>
              <a:t>UNITED</a:t>
            </a:r>
            <a:br>
              <a:rPr lang="en-US" sz="2400" b="1" dirty="0">
                <a:solidFill>
                  <a:srgbClr val="92D050"/>
                </a:solidFill>
                <a:latin typeface="Arial" charset="0"/>
              </a:rPr>
            </a:br>
            <a:r>
              <a:rPr lang="en-US" sz="2400" b="1" dirty="0">
                <a:solidFill>
                  <a:srgbClr val="92D050"/>
                </a:solidFill>
                <a:latin typeface="Arial" charset="0"/>
              </a:rPr>
              <a:t>KINGDOM</a:t>
            </a:r>
            <a:br>
              <a:rPr lang="en-US" sz="2400" b="1" dirty="0">
                <a:solidFill>
                  <a:srgbClr val="92D050"/>
                </a:solidFill>
                <a:latin typeface="Arial" charset="0"/>
              </a:rPr>
            </a:br>
            <a:r>
              <a:rPr lang="en-US" b="1" i="1" dirty="0">
                <a:solidFill>
                  <a:srgbClr val="92D050"/>
                </a:solidFill>
                <a:latin typeface="Arial" charset="0"/>
              </a:rPr>
              <a:t>(1043-931 BC)</a:t>
            </a:r>
            <a:br>
              <a:rPr lang="en-US" b="1" i="1" dirty="0">
                <a:solidFill>
                  <a:srgbClr val="92D050"/>
                </a:solidFill>
                <a:latin typeface="Arial" charset="0"/>
              </a:rPr>
            </a:br>
            <a:r>
              <a:rPr lang="en-US" b="1" i="1" dirty="0">
                <a:solidFill>
                  <a:srgbClr val="92D050"/>
                </a:solidFill>
                <a:latin typeface="Arial" charset="0"/>
              </a:rPr>
              <a:t>   Kings: Saul, David, Solomon</a:t>
            </a:r>
            <a:endParaRPr lang="en-US" sz="2400" b="1" i="1" dirty="0">
              <a:solidFill>
                <a:srgbClr val="92D050"/>
              </a:solidFill>
              <a:latin typeface="Arial" charset="0"/>
            </a:endParaRPr>
          </a:p>
        </p:txBody>
      </p:sp>
      <p:sp>
        <p:nvSpPr>
          <p:cNvPr id="7178" name="Line 10"/>
          <p:cNvSpPr>
            <a:spLocks noChangeShapeType="1"/>
          </p:cNvSpPr>
          <p:nvPr/>
        </p:nvSpPr>
        <p:spPr bwMode="auto">
          <a:xfrm flipV="1">
            <a:off x="3962400" y="457200"/>
            <a:ext cx="0" cy="2743200"/>
          </a:xfrm>
          <a:prstGeom prst="line">
            <a:avLst/>
          </a:prstGeom>
          <a:noFill/>
          <a:ln w="127000">
            <a:solidFill>
              <a:schemeClr val="tx1"/>
            </a:solidFill>
            <a:round/>
            <a:headEnd/>
            <a:tailEnd/>
          </a:ln>
          <a:effectLst/>
        </p:spPr>
        <p:txBody>
          <a:bodyPr/>
          <a:lstStyle/>
          <a:p>
            <a:endParaRPr lang="en-US" dirty="0"/>
          </a:p>
        </p:txBody>
      </p:sp>
      <p:sp>
        <p:nvSpPr>
          <p:cNvPr id="7179" name="Line 11"/>
          <p:cNvSpPr>
            <a:spLocks noChangeShapeType="1"/>
          </p:cNvSpPr>
          <p:nvPr/>
        </p:nvSpPr>
        <p:spPr bwMode="auto">
          <a:xfrm>
            <a:off x="3962400" y="3048000"/>
            <a:ext cx="0" cy="3276600"/>
          </a:xfrm>
          <a:prstGeom prst="line">
            <a:avLst/>
          </a:prstGeom>
          <a:noFill/>
          <a:ln w="127000">
            <a:solidFill>
              <a:schemeClr val="tx1"/>
            </a:solidFill>
            <a:round/>
            <a:headEnd/>
            <a:tailEnd/>
          </a:ln>
          <a:effectLst/>
        </p:spPr>
        <p:txBody>
          <a:bodyPr/>
          <a:lstStyle/>
          <a:p>
            <a:endParaRPr lang="en-US" dirty="0"/>
          </a:p>
        </p:txBody>
      </p:sp>
      <p:sp>
        <p:nvSpPr>
          <p:cNvPr id="7181" name="Line 13"/>
          <p:cNvSpPr>
            <a:spLocks noChangeShapeType="1"/>
          </p:cNvSpPr>
          <p:nvPr/>
        </p:nvSpPr>
        <p:spPr bwMode="auto">
          <a:xfrm>
            <a:off x="3962400" y="533400"/>
            <a:ext cx="609600" cy="0"/>
          </a:xfrm>
          <a:prstGeom prst="line">
            <a:avLst/>
          </a:prstGeom>
          <a:noFill/>
          <a:ln w="127000">
            <a:solidFill>
              <a:schemeClr val="tx1"/>
            </a:solidFill>
            <a:round/>
            <a:headEnd/>
            <a:tailEnd/>
          </a:ln>
          <a:effectLst/>
        </p:spPr>
        <p:txBody>
          <a:bodyPr/>
          <a:lstStyle/>
          <a:p>
            <a:endParaRPr lang="en-US" dirty="0"/>
          </a:p>
        </p:txBody>
      </p:sp>
      <p:sp>
        <p:nvSpPr>
          <p:cNvPr id="7182" name="Line 14"/>
          <p:cNvSpPr>
            <a:spLocks noChangeShapeType="1"/>
          </p:cNvSpPr>
          <p:nvPr/>
        </p:nvSpPr>
        <p:spPr bwMode="auto">
          <a:xfrm flipV="1">
            <a:off x="3886200" y="6324600"/>
            <a:ext cx="609600" cy="0"/>
          </a:xfrm>
          <a:prstGeom prst="line">
            <a:avLst/>
          </a:prstGeom>
          <a:noFill/>
          <a:ln w="127000">
            <a:solidFill>
              <a:schemeClr val="tx1"/>
            </a:solidFill>
            <a:round/>
            <a:headEnd/>
            <a:tailEnd/>
          </a:ln>
          <a:effectLst/>
        </p:spPr>
        <p:txBody>
          <a:bodyPr/>
          <a:lstStyle/>
          <a:p>
            <a:endParaRPr lang="en-US" dirty="0"/>
          </a:p>
        </p:txBody>
      </p:sp>
      <p:sp>
        <p:nvSpPr>
          <p:cNvPr id="7183" name="Text Box 15"/>
          <p:cNvSpPr txBox="1">
            <a:spLocks noChangeArrowheads="1"/>
          </p:cNvSpPr>
          <p:nvPr/>
        </p:nvSpPr>
        <p:spPr bwMode="auto">
          <a:xfrm>
            <a:off x="4495800" y="5029200"/>
            <a:ext cx="1295400" cy="1739900"/>
          </a:xfrm>
          <a:prstGeom prst="rect">
            <a:avLst/>
          </a:prstGeom>
          <a:noFill/>
          <a:ln w="9525">
            <a:noFill/>
            <a:miter lim="800000"/>
            <a:headEnd/>
            <a:tailEnd/>
          </a:ln>
          <a:effectLst/>
        </p:spPr>
        <p:txBody>
          <a:bodyPr>
            <a:spAutoFit/>
          </a:bodyPr>
          <a:lstStyle/>
          <a:p>
            <a:pPr eaLnBrk="1" hangingPunct="1"/>
            <a:r>
              <a:rPr lang="en-US" sz="2400" b="1" dirty="0">
                <a:solidFill>
                  <a:srgbClr val="FF0000"/>
                </a:solidFill>
                <a:latin typeface="Arial" charset="0"/>
              </a:rPr>
              <a:t>JUDAH</a:t>
            </a:r>
            <a:br>
              <a:rPr lang="en-US" sz="1000" dirty="0">
                <a:solidFill>
                  <a:srgbClr val="FF0000"/>
                </a:solidFill>
                <a:latin typeface="Arial" charset="0"/>
              </a:rPr>
            </a:br>
            <a:r>
              <a:rPr lang="en-US" b="1" i="1" dirty="0">
                <a:solidFill>
                  <a:srgbClr val="FF0000"/>
                </a:solidFill>
                <a:latin typeface="Arial" charset="0"/>
              </a:rPr>
              <a:t>Southern</a:t>
            </a:r>
            <a:r>
              <a:rPr lang="en-US" i="1" dirty="0">
                <a:solidFill>
                  <a:srgbClr val="FF0000"/>
                </a:solidFill>
                <a:latin typeface="Arial" charset="0"/>
              </a:rPr>
              <a:t> Kingdom</a:t>
            </a:r>
            <a:br>
              <a:rPr lang="en-US" i="1" dirty="0">
                <a:solidFill>
                  <a:srgbClr val="FF0000"/>
                </a:solidFill>
                <a:latin typeface="Arial" charset="0"/>
              </a:rPr>
            </a:br>
            <a:r>
              <a:rPr lang="en-US" sz="1600" i="1" dirty="0">
                <a:solidFill>
                  <a:srgbClr val="FF0000"/>
                </a:solidFill>
                <a:latin typeface="Arial" charset="0"/>
              </a:rPr>
              <a:t>2 Tribes </a:t>
            </a:r>
            <a:br>
              <a:rPr lang="en-US" sz="1600" i="1" dirty="0">
                <a:solidFill>
                  <a:srgbClr val="FF0000"/>
                </a:solidFill>
                <a:latin typeface="Arial" charset="0"/>
              </a:rPr>
            </a:br>
            <a:r>
              <a:rPr lang="en-US" sz="1600" i="1" dirty="0">
                <a:solidFill>
                  <a:srgbClr val="FF0000"/>
                </a:solidFill>
                <a:latin typeface="Arial" charset="0"/>
              </a:rPr>
              <a:t>Capital -</a:t>
            </a:r>
            <a:br>
              <a:rPr lang="en-US" sz="1600" i="1" dirty="0">
                <a:solidFill>
                  <a:srgbClr val="FF0000"/>
                </a:solidFill>
                <a:latin typeface="Arial" charset="0"/>
              </a:rPr>
            </a:br>
            <a:r>
              <a:rPr lang="en-US" sz="1600" i="1" dirty="0">
                <a:solidFill>
                  <a:srgbClr val="FF0000"/>
                </a:solidFill>
                <a:latin typeface="Arial" charset="0"/>
              </a:rPr>
              <a:t>Jerusalem</a:t>
            </a:r>
          </a:p>
        </p:txBody>
      </p:sp>
      <p:sp>
        <p:nvSpPr>
          <p:cNvPr id="7184" name="Line 16"/>
          <p:cNvSpPr>
            <a:spLocks noChangeShapeType="1"/>
          </p:cNvSpPr>
          <p:nvPr/>
        </p:nvSpPr>
        <p:spPr bwMode="auto">
          <a:xfrm>
            <a:off x="5410200" y="6324600"/>
            <a:ext cx="381000" cy="0"/>
          </a:xfrm>
          <a:prstGeom prst="line">
            <a:avLst/>
          </a:prstGeom>
          <a:noFill/>
          <a:ln w="127000">
            <a:solidFill>
              <a:schemeClr val="tx1"/>
            </a:solidFill>
            <a:round/>
            <a:headEnd/>
            <a:tailEnd/>
          </a:ln>
          <a:effectLst/>
        </p:spPr>
        <p:txBody>
          <a:bodyPr/>
          <a:lstStyle/>
          <a:p>
            <a:endParaRPr lang="en-US" dirty="0"/>
          </a:p>
        </p:txBody>
      </p:sp>
      <p:sp>
        <p:nvSpPr>
          <p:cNvPr id="7185" name="Line 17"/>
          <p:cNvSpPr>
            <a:spLocks noChangeShapeType="1"/>
          </p:cNvSpPr>
          <p:nvPr/>
        </p:nvSpPr>
        <p:spPr bwMode="auto">
          <a:xfrm>
            <a:off x="5867400" y="533400"/>
            <a:ext cx="533400" cy="0"/>
          </a:xfrm>
          <a:prstGeom prst="line">
            <a:avLst/>
          </a:prstGeom>
          <a:noFill/>
          <a:ln w="127000">
            <a:solidFill>
              <a:schemeClr val="tx1"/>
            </a:solidFill>
            <a:round/>
            <a:headEnd/>
            <a:tailEnd/>
          </a:ln>
          <a:effectLst/>
        </p:spPr>
        <p:txBody>
          <a:bodyPr/>
          <a:lstStyle/>
          <a:p>
            <a:endParaRPr lang="en-US" dirty="0"/>
          </a:p>
        </p:txBody>
      </p:sp>
      <p:sp>
        <p:nvSpPr>
          <p:cNvPr id="7186" name="Text Box 18"/>
          <p:cNvSpPr txBox="1">
            <a:spLocks noChangeArrowheads="1"/>
          </p:cNvSpPr>
          <p:nvPr/>
        </p:nvSpPr>
        <p:spPr bwMode="auto">
          <a:xfrm>
            <a:off x="4648200" y="0"/>
            <a:ext cx="1447800" cy="1739900"/>
          </a:xfrm>
          <a:prstGeom prst="rect">
            <a:avLst/>
          </a:prstGeom>
          <a:noFill/>
          <a:ln w="9525">
            <a:noFill/>
            <a:miter lim="800000"/>
            <a:headEnd/>
            <a:tailEnd/>
          </a:ln>
          <a:effectLst/>
        </p:spPr>
        <p:txBody>
          <a:bodyPr>
            <a:spAutoFit/>
          </a:bodyPr>
          <a:lstStyle/>
          <a:p>
            <a:pPr eaLnBrk="1" hangingPunct="1"/>
            <a:r>
              <a:rPr lang="en-US" sz="2400" b="1" dirty="0">
                <a:solidFill>
                  <a:srgbClr val="00B0F0"/>
                </a:solidFill>
                <a:latin typeface="Arial" charset="0"/>
              </a:rPr>
              <a:t>ISRAEL</a:t>
            </a:r>
            <a:br>
              <a:rPr lang="en-US" sz="2400" b="1" dirty="0">
                <a:solidFill>
                  <a:srgbClr val="00B0F0"/>
                </a:solidFill>
                <a:latin typeface="Arial" charset="0"/>
              </a:rPr>
            </a:br>
            <a:r>
              <a:rPr lang="en-US" b="1" i="1" dirty="0">
                <a:solidFill>
                  <a:srgbClr val="00B0F0"/>
                </a:solidFill>
                <a:latin typeface="Arial" charset="0"/>
              </a:rPr>
              <a:t>Northern </a:t>
            </a:r>
            <a:br>
              <a:rPr lang="en-US" b="1" i="1" dirty="0">
                <a:solidFill>
                  <a:srgbClr val="00B0F0"/>
                </a:solidFill>
                <a:latin typeface="Arial" charset="0"/>
              </a:rPr>
            </a:br>
            <a:r>
              <a:rPr lang="en-US" b="1" i="1" dirty="0">
                <a:solidFill>
                  <a:srgbClr val="00B0F0"/>
                </a:solidFill>
                <a:latin typeface="Arial" charset="0"/>
              </a:rPr>
              <a:t>Kingdom</a:t>
            </a:r>
            <a:br>
              <a:rPr lang="en-US" sz="1000" b="1" i="1" dirty="0">
                <a:solidFill>
                  <a:srgbClr val="00B0F0"/>
                </a:solidFill>
                <a:latin typeface="Arial" charset="0"/>
              </a:rPr>
            </a:br>
            <a:r>
              <a:rPr lang="en-US" sz="1600" b="1" i="1" dirty="0">
                <a:solidFill>
                  <a:srgbClr val="00B0F0"/>
                </a:solidFill>
                <a:latin typeface="Arial" charset="0"/>
              </a:rPr>
              <a:t>10 Tribes</a:t>
            </a:r>
            <a:br>
              <a:rPr lang="en-US" sz="1600" b="1" i="1" dirty="0">
                <a:solidFill>
                  <a:srgbClr val="00B0F0"/>
                </a:solidFill>
                <a:latin typeface="Arial" charset="0"/>
              </a:rPr>
            </a:br>
            <a:r>
              <a:rPr lang="en-US" sz="1600" b="1" i="1" dirty="0">
                <a:solidFill>
                  <a:srgbClr val="00B0F0"/>
                </a:solidFill>
                <a:latin typeface="Arial" charset="0"/>
              </a:rPr>
              <a:t>Capital:-  Samaria</a:t>
            </a:r>
          </a:p>
        </p:txBody>
      </p:sp>
      <p:sp>
        <p:nvSpPr>
          <p:cNvPr id="7187" name="Line 19"/>
          <p:cNvSpPr>
            <a:spLocks noChangeShapeType="1"/>
          </p:cNvSpPr>
          <p:nvPr/>
        </p:nvSpPr>
        <p:spPr bwMode="auto">
          <a:xfrm>
            <a:off x="6400800" y="228600"/>
            <a:ext cx="0" cy="609600"/>
          </a:xfrm>
          <a:prstGeom prst="line">
            <a:avLst/>
          </a:prstGeom>
          <a:noFill/>
          <a:ln w="9525">
            <a:solidFill>
              <a:schemeClr val="tx1"/>
            </a:solidFill>
            <a:round/>
            <a:headEnd/>
            <a:tailEnd/>
          </a:ln>
          <a:effectLst/>
        </p:spPr>
        <p:txBody>
          <a:bodyPr/>
          <a:lstStyle/>
          <a:p>
            <a:endParaRPr lang="en-US" dirty="0"/>
          </a:p>
        </p:txBody>
      </p:sp>
      <p:sp>
        <p:nvSpPr>
          <p:cNvPr id="7188" name="Line 20"/>
          <p:cNvSpPr>
            <a:spLocks noChangeShapeType="1"/>
          </p:cNvSpPr>
          <p:nvPr/>
        </p:nvSpPr>
        <p:spPr bwMode="auto">
          <a:xfrm>
            <a:off x="5791200" y="5943600"/>
            <a:ext cx="0" cy="685800"/>
          </a:xfrm>
          <a:prstGeom prst="line">
            <a:avLst/>
          </a:prstGeom>
          <a:noFill/>
          <a:ln w="9525">
            <a:solidFill>
              <a:schemeClr val="tx1"/>
            </a:solidFill>
            <a:round/>
            <a:headEnd/>
            <a:tailEnd/>
          </a:ln>
          <a:effectLst/>
        </p:spPr>
        <p:txBody>
          <a:bodyPr/>
          <a:lstStyle/>
          <a:p>
            <a:endParaRPr lang="en-US" dirty="0"/>
          </a:p>
        </p:txBody>
      </p:sp>
      <p:sp>
        <p:nvSpPr>
          <p:cNvPr id="7189" name="Text Box 21"/>
          <p:cNvSpPr txBox="1">
            <a:spLocks noChangeArrowheads="1"/>
          </p:cNvSpPr>
          <p:nvPr/>
        </p:nvSpPr>
        <p:spPr bwMode="auto">
          <a:xfrm>
            <a:off x="6477000" y="152400"/>
            <a:ext cx="2286000" cy="1077218"/>
          </a:xfrm>
          <a:prstGeom prst="rect">
            <a:avLst/>
          </a:prstGeom>
          <a:noFill/>
          <a:ln w="9525">
            <a:noFill/>
            <a:miter lim="800000"/>
            <a:headEnd/>
            <a:tailEnd/>
          </a:ln>
          <a:effectLst/>
        </p:spPr>
        <p:txBody>
          <a:bodyPr>
            <a:spAutoFit/>
          </a:bodyPr>
          <a:lstStyle/>
          <a:p>
            <a:pPr eaLnBrk="1" hangingPunct="1"/>
            <a:r>
              <a:rPr lang="en-US" sz="1600" b="1" dirty="0">
                <a:latin typeface="Arial" charset="0"/>
              </a:rPr>
              <a:t>Invasion by Assyria</a:t>
            </a:r>
            <a:br>
              <a:rPr lang="en-US" sz="1600" b="1" dirty="0">
                <a:latin typeface="Arial" charset="0"/>
              </a:rPr>
            </a:br>
            <a:r>
              <a:rPr lang="en-US" sz="1600" b="1" dirty="0">
                <a:latin typeface="Arial" charset="0"/>
              </a:rPr>
              <a:t>      in 722 BC</a:t>
            </a:r>
            <a:br>
              <a:rPr lang="en-US" sz="1600" b="1" dirty="0">
                <a:latin typeface="Arial" charset="0"/>
              </a:rPr>
            </a:br>
            <a:r>
              <a:rPr lang="en-US" sz="1600" b="1" dirty="0">
                <a:latin typeface="Arial" charset="0"/>
              </a:rPr>
              <a:t>  End of Kingdom</a:t>
            </a:r>
          </a:p>
          <a:p>
            <a:pPr eaLnBrk="1" hangingPunct="1"/>
            <a:r>
              <a:rPr lang="en-US" sz="1600" b="1" dirty="0">
                <a:latin typeface="Arial" charset="0"/>
              </a:rPr>
              <a:t>     (2 Kings 17)</a:t>
            </a:r>
          </a:p>
        </p:txBody>
      </p:sp>
      <p:sp>
        <p:nvSpPr>
          <p:cNvPr id="7190" name="Text Box 22"/>
          <p:cNvSpPr txBox="1">
            <a:spLocks noChangeArrowheads="1"/>
          </p:cNvSpPr>
          <p:nvPr/>
        </p:nvSpPr>
        <p:spPr bwMode="auto">
          <a:xfrm>
            <a:off x="5791200" y="5788025"/>
            <a:ext cx="1447800" cy="1069975"/>
          </a:xfrm>
          <a:prstGeom prst="rect">
            <a:avLst/>
          </a:prstGeom>
          <a:noFill/>
          <a:ln w="9525">
            <a:noFill/>
            <a:miter lim="800000"/>
            <a:headEnd/>
            <a:tailEnd/>
          </a:ln>
          <a:effectLst/>
        </p:spPr>
        <p:txBody>
          <a:bodyPr>
            <a:spAutoFit/>
          </a:bodyPr>
          <a:lstStyle/>
          <a:p>
            <a:pPr eaLnBrk="1" hangingPunct="1"/>
            <a:r>
              <a:rPr lang="en-US" sz="1600" b="1" dirty="0">
                <a:latin typeface="Arial" charset="0"/>
              </a:rPr>
              <a:t>Invasion by</a:t>
            </a:r>
            <a:br>
              <a:rPr lang="en-US" sz="1600" b="1" dirty="0">
                <a:latin typeface="Arial" charset="0"/>
              </a:rPr>
            </a:br>
            <a:r>
              <a:rPr lang="en-US" sz="1600" b="1" dirty="0">
                <a:latin typeface="Arial" charset="0"/>
              </a:rPr>
              <a:t>Babylon in </a:t>
            </a:r>
            <a:br>
              <a:rPr lang="en-US" sz="1600" b="1" dirty="0">
                <a:latin typeface="Arial" charset="0"/>
              </a:rPr>
            </a:br>
            <a:r>
              <a:rPr lang="en-US" sz="1600" b="1" dirty="0">
                <a:latin typeface="Arial" charset="0"/>
              </a:rPr>
              <a:t>606 BC – a 70 yr. period</a:t>
            </a:r>
          </a:p>
        </p:txBody>
      </p:sp>
      <p:sp>
        <p:nvSpPr>
          <p:cNvPr id="7191" name="Line 23"/>
          <p:cNvSpPr>
            <a:spLocks noChangeShapeType="1"/>
          </p:cNvSpPr>
          <p:nvPr/>
        </p:nvSpPr>
        <p:spPr bwMode="auto">
          <a:xfrm>
            <a:off x="7086600" y="3886200"/>
            <a:ext cx="0" cy="2667000"/>
          </a:xfrm>
          <a:prstGeom prst="line">
            <a:avLst/>
          </a:prstGeom>
          <a:noFill/>
          <a:ln w="38100">
            <a:solidFill>
              <a:schemeClr val="folHlink"/>
            </a:solidFill>
            <a:round/>
            <a:headEnd/>
            <a:tailEnd/>
          </a:ln>
          <a:effectLst/>
        </p:spPr>
        <p:txBody>
          <a:bodyPr/>
          <a:lstStyle/>
          <a:p>
            <a:endParaRPr lang="en-US" dirty="0"/>
          </a:p>
        </p:txBody>
      </p:sp>
      <p:sp>
        <p:nvSpPr>
          <p:cNvPr id="7192" name="Line 24"/>
          <p:cNvSpPr>
            <a:spLocks noChangeShapeType="1"/>
          </p:cNvSpPr>
          <p:nvPr/>
        </p:nvSpPr>
        <p:spPr bwMode="auto">
          <a:xfrm>
            <a:off x="7086600" y="5181600"/>
            <a:ext cx="76200" cy="0"/>
          </a:xfrm>
          <a:prstGeom prst="line">
            <a:avLst/>
          </a:prstGeom>
          <a:noFill/>
          <a:ln w="28575">
            <a:solidFill>
              <a:schemeClr val="folHlink"/>
            </a:solidFill>
            <a:round/>
            <a:headEnd/>
            <a:tailEnd/>
          </a:ln>
          <a:effectLst/>
        </p:spPr>
        <p:txBody>
          <a:bodyPr/>
          <a:lstStyle/>
          <a:p>
            <a:endParaRPr lang="en-US" dirty="0"/>
          </a:p>
        </p:txBody>
      </p:sp>
      <p:sp>
        <p:nvSpPr>
          <p:cNvPr id="7193" name="Line 25"/>
          <p:cNvSpPr>
            <a:spLocks noChangeShapeType="1"/>
          </p:cNvSpPr>
          <p:nvPr/>
        </p:nvSpPr>
        <p:spPr bwMode="auto">
          <a:xfrm>
            <a:off x="7086600" y="3886200"/>
            <a:ext cx="76200" cy="0"/>
          </a:xfrm>
          <a:prstGeom prst="line">
            <a:avLst/>
          </a:prstGeom>
          <a:noFill/>
          <a:ln w="28575">
            <a:solidFill>
              <a:schemeClr val="folHlink"/>
            </a:solidFill>
            <a:round/>
            <a:headEnd/>
            <a:tailEnd/>
          </a:ln>
          <a:effectLst/>
        </p:spPr>
        <p:txBody>
          <a:bodyPr/>
          <a:lstStyle/>
          <a:p>
            <a:endParaRPr lang="en-US" dirty="0"/>
          </a:p>
        </p:txBody>
      </p:sp>
      <p:sp>
        <p:nvSpPr>
          <p:cNvPr id="7194" name="Line 26"/>
          <p:cNvSpPr>
            <a:spLocks noChangeShapeType="1"/>
          </p:cNvSpPr>
          <p:nvPr/>
        </p:nvSpPr>
        <p:spPr bwMode="auto">
          <a:xfrm>
            <a:off x="7086600" y="6553200"/>
            <a:ext cx="152400" cy="0"/>
          </a:xfrm>
          <a:prstGeom prst="line">
            <a:avLst/>
          </a:prstGeom>
          <a:noFill/>
          <a:ln w="28575">
            <a:solidFill>
              <a:schemeClr val="folHlink"/>
            </a:solidFill>
            <a:round/>
            <a:headEnd/>
            <a:tailEnd/>
          </a:ln>
          <a:effectLst/>
        </p:spPr>
        <p:txBody>
          <a:bodyPr/>
          <a:lstStyle/>
          <a:p>
            <a:endParaRPr lang="en-US" dirty="0"/>
          </a:p>
        </p:txBody>
      </p:sp>
      <p:sp>
        <p:nvSpPr>
          <p:cNvPr id="7195" name="Text Box 27"/>
          <p:cNvSpPr txBox="1">
            <a:spLocks noChangeArrowheads="1"/>
          </p:cNvSpPr>
          <p:nvPr/>
        </p:nvSpPr>
        <p:spPr bwMode="auto">
          <a:xfrm>
            <a:off x="7146925" y="2906713"/>
            <a:ext cx="1997075" cy="641350"/>
          </a:xfrm>
          <a:prstGeom prst="rect">
            <a:avLst/>
          </a:prstGeom>
          <a:noFill/>
          <a:ln w="9525">
            <a:noFill/>
            <a:miter lim="800000"/>
            <a:headEnd/>
            <a:tailEnd/>
          </a:ln>
          <a:effectLst/>
        </p:spPr>
        <p:txBody>
          <a:bodyPr>
            <a:spAutoFit/>
          </a:bodyPr>
          <a:lstStyle/>
          <a:p>
            <a:pPr eaLnBrk="1" hangingPunct="1"/>
            <a:r>
              <a:rPr lang="en-US" b="1" dirty="0">
                <a:solidFill>
                  <a:srgbClr val="92D050"/>
                </a:solidFill>
                <a:latin typeface="Verdana" pitchFamily="34" charset="0"/>
              </a:rPr>
              <a:t>Exiles Return </a:t>
            </a:r>
            <a:br>
              <a:rPr lang="en-US" b="1" dirty="0">
                <a:solidFill>
                  <a:srgbClr val="92D050"/>
                </a:solidFill>
                <a:latin typeface="Verdana" pitchFamily="34" charset="0"/>
              </a:rPr>
            </a:br>
            <a:r>
              <a:rPr lang="en-US" b="1" dirty="0">
                <a:solidFill>
                  <a:srgbClr val="92D050"/>
                </a:solidFill>
                <a:latin typeface="Verdana" pitchFamily="34" charset="0"/>
              </a:rPr>
              <a:t>to Jerusalem</a:t>
            </a:r>
          </a:p>
        </p:txBody>
      </p:sp>
      <p:sp>
        <p:nvSpPr>
          <p:cNvPr id="7196" name="Text Box 28"/>
          <p:cNvSpPr txBox="1">
            <a:spLocks noChangeArrowheads="1"/>
          </p:cNvSpPr>
          <p:nvPr/>
        </p:nvSpPr>
        <p:spPr bwMode="auto">
          <a:xfrm>
            <a:off x="7239000" y="3657600"/>
            <a:ext cx="1905000" cy="835025"/>
          </a:xfrm>
          <a:prstGeom prst="rect">
            <a:avLst/>
          </a:prstGeom>
          <a:noFill/>
          <a:ln w="9525">
            <a:solidFill>
              <a:srgbClr val="669900"/>
            </a:solidFill>
            <a:miter lim="800000"/>
            <a:headEnd/>
            <a:tailEnd/>
          </a:ln>
          <a:effectLst/>
        </p:spPr>
        <p:txBody>
          <a:bodyPr>
            <a:spAutoFit/>
          </a:bodyPr>
          <a:lstStyle/>
          <a:p>
            <a:pPr eaLnBrk="1" hangingPunct="1"/>
            <a:r>
              <a:rPr lang="en-US" sz="1600" b="1" dirty="0">
                <a:solidFill>
                  <a:srgbClr val="7030A0"/>
                </a:solidFill>
                <a:latin typeface="Arial" charset="0"/>
              </a:rPr>
              <a:t>Under Zerubbabel  in  536 BC (Ez. 1-6)</a:t>
            </a:r>
          </a:p>
        </p:txBody>
      </p:sp>
      <p:sp>
        <p:nvSpPr>
          <p:cNvPr id="7197" name="Text Box 29"/>
          <p:cNvSpPr txBox="1">
            <a:spLocks noChangeArrowheads="1"/>
          </p:cNvSpPr>
          <p:nvPr/>
        </p:nvSpPr>
        <p:spPr bwMode="auto">
          <a:xfrm>
            <a:off x="7315200" y="4724400"/>
            <a:ext cx="1600200" cy="835025"/>
          </a:xfrm>
          <a:prstGeom prst="rect">
            <a:avLst/>
          </a:prstGeom>
          <a:noFill/>
          <a:ln w="9525">
            <a:solidFill>
              <a:srgbClr val="669900"/>
            </a:solidFill>
            <a:miter lim="800000"/>
            <a:headEnd/>
            <a:tailEnd/>
          </a:ln>
          <a:effectLst/>
        </p:spPr>
        <p:txBody>
          <a:bodyPr>
            <a:spAutoFit/>
          </a:bodyPr>
          <a:lstStyle/>
          <a:p>
            <a:pPr eaLnBrk="1" hangingPunct="1"/>
            <a:r>
              <a:rPr lang="en-US" sz="1600" b="1" dirty="0">
                <a:solidFill>
                  <a:srgbClr val="7030A0"/>
                </a:solidFill>
                <a:latin typeface="Arial" charset="0"/>
              </a:rPr>
              <a:t>Under Ezra </a:t>
            </a:r>
            <a:br>
              <a:rPr lang="en-US" sz="1600" b="1" dirty="0">
                <a:solidFill>
                  <a:srgbClr val="7030A0"/>
                </a:solidFill>
                <a:latin typeface="Arial" charset="0"/>
              </a:rPr>
            </a:br>
            <a:r>
              <a:rPr lang="en-US" sz="1600" b="1" dirty="0">
                <a:solidFill>
                  <a:srgbClr val="7030A0"/>
                </a:solidFill>
                <a:latin typeface="Arial" charset="0"/>
              </a:rPr>
              <a:t>in 457 BC</a:t>
            </a:r>
            <a:br>
              <a:rPr lang="en-US" sz="1600" b="1" dirty="0">
                <a:solidFill>
                  <a:srgbClr val="7030A0"/>
                </a:solidFill>
                <a:latin typeface="Arial" charset="0"/>
              </a:rPr>
            </a:br>
            <a:r>
              <a:rPr lang="en-US" sz="1600" b="1" dirty="0">
                <a:solidFill>
                  <a:srgbClr val="7030A0"/>
                </a:solidFill>
                <a:latin typeface="Arial" charset="0"/>
              </a:rPr>
              <a:t>(Ez. 7-10)</a:t>
            </a:r>
          </a:p>
        </p:txBody>
      </p:sp>
      <p:sp>
        <p:nvSpPr>
          <p:cNvPr id="7198" name="Text Box 30"/>
          <p:cNvSpPr txBox="1">
            <a:spLocks noChangeArrowheads="1"/>
          </p:cNvSpPr>
          <p:nvPr/>
        </p:nvSpPr>
        <p:spPr bwMode="auto">
          <a:xfrm>
            <a:off x="7239000" y="5867400"/>
            <a:ext cx="1905000" cy="835025"/>
          </a:xfrm>
          <a:prstGeom prst="rect">
            <a:avLst/>
          </a:prstGeom>
          <a:noFill/>
          <a:ln w="9525">
            <a:solidFill>
              <a:schemeClr val="folHlink"/>
            </a:solidFill>
            <a:miter lim="800000"/>
            <a:headEnd/>
            <a:tailEnd/>
          </a:ln>
          <a:effectLst/>
        </p:spPr>
        <p:txBody>
          <a:bodyPr>
            <a:spAutoFit/>
          </a:bodyPr>
          <a:lstStyle/>
          <a:p>
            <a:pPr eaLnBrk="1" hangingPunct="1"/>
            <a:r>
              <a:rPr lang="en-US" sz="1600" b="1" dirty="0">
                <a:solidFill>
                  <a:srgbClr val="7030A0"/>
                </a:solidFill>
                <a:latin typeface="Arial" charset="0"/>
              </a:rPr>
              <a:t>Under Nehemiah</a:t>
            </a:r>
            <a:br>
              <a:rPr lang="en-US" sz="1600" b="1" dirty="0">
                <a:solidFill>
                  <a:srgbClr val="7030A0"/>
                </a:solidFill>
                <a:latin typeface="Arial" charset="0"/>
              </a:rPr>
            </a:br>
            <a:r>
              <a:rPr lang="en-US" sz="1600" b="1" dirty="0">
                <a:solidFill>
                  <a:srgbClr val="7030A0"/>
                </a:solidFill>
                <a:latin typeface="Arial" charset="0"/>
              </a:rPr>
              <a:t>in 444 BC</a:t>
            </a:r>
            <a:br>
              <a:rPr lang="en-US" sz="1600" b="1" dirty="0">
                <a:solidFill>
                  <a:srgbClr val="7030A0"/>
                </a:solidFill>
                <a:latin typeface="Arial" charset="0"/>
              </a:rPr>
            </a:br>
            <a:r>
              <a:rPr lang="en-US" sz="1600" b="1" dirty="0">
                <a:solidFill>
                  <a:srgbClr val="7030A0"/>
                </a:solidFill>
                <a:latin typeface="Arial" charset="0"/>
              </a:rPr>
              <a:t>(Neh. 1-2)</a:t>
            </a:r>
          </a:p>
        </p:txBody>
      </p:sp>
      <p:sp>
        <p:nvSpPr>
          <p:cNvPr id="7199" name="Text Box 31"/>
          <p:cNvSpPr txBox="1">
            <a:spLocks noChangeArrowheads="1"/>
          </p:cNvSpPr>
          <p:nvPr/>
        </p:nvSpPr>
        <p:spPr bwMode="auto">
          <a:xfrm>
            <a:off x="4556125" y="2703513"/>
            <a:ext cx="2063750" cy="641350"/>
          </a:xfrm>
          <a:prstGeom prst="rect">
            <a:avLst/>
          </a:prstGeom>
          <a:noFill/>
          <a:ln w="9525">
            <a:noFill/>
            <a:miter lim="800000"/>
            <a:headEnd/>
            <a:tailEnd/>
          </a:ln>
          <a:effectLst/>
        </p:spPr>
        <p:txBody>
          <a:bodyPr wrap="none">
            <a:spAutoFit/>
          </a:bodyPr>
          <a:lstStyle/>
          <a:p>
            <a:pPr eaLnBrk="1" hangingPunct="1"/>
            <a:r>
              <a:rPr lang="en-US" b="1" dirty="0">
                <a:solidFill>
                  <a:srgbClr val="92D050"/>
                </a:solidFill>
                <a:latin typeface="Arial" charset="0"/>
              </a:rPr>
              <a:t>Kingdom Divided</a:t>
            </a:r>
            <a:br>
              <a:rPr lang="en-US" b="1" dirty="0">
                <a:solidFill>
                  <a:srgbClr val="92D050"/>
                </a:solidFill>
                <a:latin typeface="Arial" charset="0"/>
              </a:rPr>
            </a:br>
            <a:r>
              <a:rPr lang="en-US" b="1" dirty="0">
                <a:solidFill>
                  <a:srgbClr val="92D050"/>
                </a:solidFill>
                <a:latin typeface="Arial" charset="0"/>
              </a:rPr>
              <a:t>in 931 BC</a:t>
            </a:r>
          </a:p>
        </p:txBody>
      </p:sp>
    </p:spTree>
    <p:extLst>
      <p:ext uri="{BB962C8B-B14F-4D97-AF65-F5344CB8AC3E}">
        <p14:creationId xmlns:p14="http://schemas.microsoft.com/office/powerpoint/2010/main" val="1499904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en-US" dirty="0"/>
              <a:t>Kings of Judah (Southern Kingdom)</a:t>
            </a:r>
            <a:br>
              <a:rPr lang="en-US" dirty="0"/>
            </a:br>
            <a:endParaRPr lang="en-US" dirty="0"/>
          </a:p>
        </p:txBody>
      </p:sp>
      <p:sp>
        <p:nvSpPr>
          <p:cNvPr id="3" name="Content Placeholder 2"/>
          <p:cNvSpPr>
            <a:spLocks noGrp="1"/>
          </p:cNvSpPr>
          <p:nvPr>
            <p:ph idx="1"/>
          </p:nvPr>
        </p:nvSpPr>
        <p:spPr>
          <a:xfrm>
            <a:off x="0" y="1408176"/>
            <a:ext cx="8991600" cy="5449823"/>
          </a:xfrm>
        </p:spPr>
        <p:txBody>
          <a:bodyPr>
            <a:noAutofit/>
          </a:bodyPr>
          <a:lstStyle/>
          <a:p>
            <a:pPr marL="633222" indent="-514350">
              <a:buFont typeface="+mj-lt"/>
              <a:buAutoNum type="arabicPeriod"/>
            </a:pPr>
            <a:r>
              <a:rPr lang="en-US" sz="1600" b="1" dirty="0"/>
              <a:t>Rehoboam:</a:t>
            </a:r>
            <a:r>
              <a:rPr lang="en-US" sz="1600" dirty="0"/>
              <a:t> First King.</a:t>
            </a:r>
          </a:p>
          <a:p>
            <a:pPr marL="633222" indent="-514350">
              <a:buFont typeface="+mj-lt"/>
              <a:buAutoNum type="arabicPeriod"/>
            </a:pPr>
            <a:r>
              <a:rPr lang="en-US" sz="1600" b="1" dirty="0"/>
              <a:t>Abijah (or Abijam or </a:t>
            </a:r>
            <a:r>
              <a:rPr lang="en-US" sz="1600" b="1" dirty="0" err="1"/>
              <a:t>Abia</a:t>
            </a:r>
            <a:r>
              <a:rPr lang="en-US" sz="1600" b="1" dirty="0"/>
              <a:t>):</a:t>
            </a:r>
            <a:r>
              <a:rPr lang="en-US" sz="1600" dirty="0"/>
              <a:t> Son of Rehoboam.</a:t>
            </a:r>
          </a:p>
          <a:p>
            <a:pPr marL="633222" indent="-514350">
              <a:buFont typeface="+mj-lt"/>
              <a:buAutoNum type="arabicPeriod"/>
            </a:pPr>
            <a:r>
              <a:rPr lang="en-US" sz="1600" b="1" dirty="0"/>
              <a:t>Asa:</a:t>
            </a:r>
            <a:r>
              <a:rPr lang="en-US" sz="1600" dirty="0"/>
              <a:t> Probably son of Abijah.</a:t>
            </a:r>
          </a:p>
          <a:p>
            <a:pPr marL="633222" indent="-514350">
              <a:buFont typeface="+mj-lt"/>
              <a:buAutoNum type="arabicPeriod"/>
            </a:pPr>
            <a:r>
              <a:rPr lang="en-US" sz="1600" b="1" dirty="0"/>
              <a:t>Jehoshaphat:</a:t>
            </a:r>
            <a:r>
              <a:rPr lang="en-US" sz="1600" dirty="0"/>
              <a:t> Son of Asa.</a:t>
            </a:r>
          </a:p>
          <a:p>
            <a:pPr marL="633222" indent="-514350">
              <a:buFont typeface="+mj-lt"/>
              <a:buAutoNum type="arabicPeriod"/>
            </a:pPr>
            <a:r>
              <a:rPr lang="en-US" sz="1600" b="1" dirty="0"/>
              <a:t>Jehoram (or Joram):</a:t>
            </a:r>
            <a:r>
              <a:rPr lang="en-US" sz="1600" dirty="0"/>
              <a:t> Son of Jehoshaphat; husband of Athaliah.</a:t>
            </a:r>
          </a:p>
          <a:p>
            <a:pPr marL="633222" indent="-514350">
              <a:buFont typeface="+mj-lt"/>
              <a:buAutoNum type="arabicPeriod"/>
            </a:pPr>
            <a:r>
              <a:rPr lang="en-US" sz="1600" b="1" dirty="0"/>
              <a:t>Ahaziah:</a:t>
            </a:r>
            <a:r>
              <a:rPr lang="en-US" sz="1600" dirty="0"/>
              <a:t> Son of Jehoram and Athaliah.</a:t>
            </a:r>
          </a:p>
          <a:p>
            <a:pPr marL="633222" indent="-514350">
              <a:buFont typeface="+mj-lt"/>
              <a:buAutoNum type="arabicPeriod"/>
            </a:pPr>
            <a:r>
              <a:rPr lang="en-US" sz="1600" b="1" dirty="0"/>
              <a:t>Athaliah:</a:t>
            </a:r>
            <a:r>
              <a:rPr lang="en-US" sz="1600" dirty="0"/>
              <a:t> Daughter of King Ahab of Israel and Jezebel; wife of Jehoram; only queen to occupy the throne of Judah.</a:t>
            </a:r>
          </a:p>
          <a:p>
            <a:pPr marL="633222" indent="-514350">
              <a:buFont typeface="+mj-lt"/>
              <a:buAutoNum type="arabicPeriod"/>
            </a:pPr>
            <a:r>
              <a:rPr lang="en-US" sz="1600" b="1" dirty="0"/>
              <a:t>Joash (or </a:t>
            </a:r>
            <a:r>
              <a:rPr lang="en-US" sz="1600" b="1" dirty="0" err="1"/>
              <a:t>Jehoash</a:t>
            </a:r>
            <a:r>
              <a:rPr lang="en-US" sz="1600" b="1" dirty="0"/>
              <a:t>):</a:t>
            </a:r>
            <a:r>
              <a:rPr lang="en-US" sz="1600" dirty="0"/>
              <a:t> Son of Ahaziah.</a:t>
            </a:r>
          </a:p>
          <a:p>
            <a:pPr marL="633222" indent="-514350">
              <a:buFont typeface="+mj-lt"/>
              <a:buAutoNum type="arabicPeriod"/>
            </a:pPr>
            <a:r>
              <a:rPr lang="en-US" sz="1600" b="1" dirty="0"/>
              <a:t>Amaziah:</a:t>
            </a:r>
            <a:r>
              <a:rPr lang="en-US" sz="1600" dirty="0"/>
              <a:t> Son of Joash.</a:t>
            </a:r>
          </a:p>
          <a:p>
            <a:pPr marL="633222" indent="-514350">
              <a:buFont typeface="+mj-lt"/>
              <a:buAutoNum type="arabicPeriod"/>
            </a:pPr>
            <a:r>
              <a:rPr lang="en-US" sz="1600" b="1" dirty="0"/>
              <a:t>Uzziah (or Azariah):</a:t>
            </a:r>
            <a:r>
              <a:rPr lang="en-US" sz="1600" dirty="0"/>
              <a:t> Son of Amaziah.</a:t>
            </a:r>
          </a:p>
          <a:p>
            <a:pPr marL="633222" indent="-514350">
              <a:buFont typeface="+mj-lt"/>
              <a:buAutoNum type="arabicPeriod"/>
            </a:pPr>
            <a:r>
              <a:rPr lang="en-US" sz="1600" b="1" dirty="0"/>
              <a:t>Jotham:</a:t>
            </a:r>
            <a:r>
              <a:rPr lang="en-US" sz="1600" dirty="0"/>
              <a:t>  son of Uzziah.</a:t>
            </a:r>
          </a:p>
          <a:p>
            <a:pPr marL="633222" indent="-514350">
              <a:buFont typeface="+mj-lt"/>
              <a:buAutoNum type="arabicPeriod"/>
            </a:pPr>
            <a:r>
              <a:rPr lang="en-US" sz="1600" b="1" dirty="0"/>
              <a:t>Ahaz:</a:t>
            </a:r>
            <a:r>
              <a:rPr lang="en-US" sz="1600" dirty="0"/>
              <a:t> Son of Jotham.</a:t>
            </a:r>
          </a:p>
          <a:p>
            <a:pPr marL="633222" indent="-514350">
              <a:buFont typeface="+mj-lt"/>
              <a:buAutoNum type="arabicPeriod"/>
            </a:pPr>
            <a:r>
              <a:rPr lang="en-US" sz="1600" b="1" dirty="0"/>
              <a:t>Hezekiah:</a:t>
            </a:r>
            <a:r>
              <a:rPr lang="en-US" sz="1600" dirty="0"/>
              <a:t> Son of Ahaz; husband of </a:t>
            </a:r>
            <a:r>
              <a:rPr lang="en-US" sz="1600" dirty="0" err="1"/>
              <a:t>Hephzi</a:t>
            </a:r>
            <a:r>
              <a:rPr lang="en-US" sz="1600" dirty="0"/>
              <a:t>-Bah.</a:t>
            </a:r>
          </a:p>
          <a:p>
            <a:pPr marL="633222" indent="-514350">
              <a:buFont typeface="+mj-lt"/>
              <a:buAutoNum type="arabicPeriod"/>
            </a:pPr>
            <a:r>
              <a:rPr lang="en-US" sz="1600" b="1" dirty="0"/>
              <a:t>Manasseh:</a:t>
            </a:r>
            <a:r>
              <a:rPr lang="en-US" sz="1600" dirty="0"/>
              <a:t> Son of Hezekiah and </a:t>
            </a:r>
            <a:r>
              <a:rPr lang="en-US" sz="1600" dirty="0" err="1"/>
              <a:t>Hephzi</a:t>
            </a:r>
            <a:r>
              <a:rPr lang="en-US" sz="1600" dirty="0"/>
              <a:t>-Bah.</a:t>
            </a:r>
          </a:p>
          <a:p>
            <a:pPr marL="633222" indent="-514350">
              <a:buFont typeface="+mj-lt"/>
              <a:buAutoNum type="arabicPeriod"/>
            </a:pPr>
            <a:r>
              <a:rPr lang="en-US" sz="1600" b="1" dirty="0"/>
              <a:t>Amon:</a:t>
            </a:r>
            <a:r>
              <a:rPr lang="en-US" sz="1600" dirty="0"/>
              <a:t> Son of Manasseh.</a:t>
            </a:r>
          </a:p>
          <a:p>
            <a:pPr marL="633222" indent="-514350">
              <a:buFont typeface="+mj-lt"/>
              <a:buAutoNum type="arabicPeriod"/>
            </a:pPr>
            <a:r>
              <a:rPr lang="en-US" sz="1600" b="1" dirty="0"/>
              <a:t>Josiah (or </a:t>
            </a:r>
            <a:r>
              <a:rPr lang="en-US" sz="1600" b="1" dirty="0" err="1"/>
              <a:t>Josias</a:t>
            </a:r>
            <a:r>
              <a:rPr lang="en-US" sz="1600" b="1" dirty="0"/>
              <a:t>):</a:t>
            </a:r>
            <a:r>
              <a:rPr lang="en-US" sz="1600" dirty="0"/>
              <a:t> Son of Amon.</a:t>
            </a:r>
          </a:p>
          <a:p>
            <a:pPr marL="633222" indent="-514350">
              <a:buFont typeface="+mj-lt"/>
              <a:buAutoNum type="arabicPeriod"/>
            </a:pPr>
            <a:r>
              <a:rPr lang="en-US" sz="1600" b="1" dirty="0"/>
              <a:t>Jehoahaz (or Joahaz):</a:t>
            </a:r>
            <a:r>
              <a:rPr lang="en-US" sz="1600" dirty="0"/>
              <a:t> Son of Josiah.</a:t>
            </a:r>
          </a:p>
          <a:p>
            <a:pPr marL="633222" indent="-514350">
              <a:buFont typeface="+mj-lt"/>
              <a:buAutoNum type="arabicPeriod"/>
            </a:pPr>
            <a:r>
              <a:rPr lang="en-US" sz="1600" b="1" dirty="0" err="1"/>
              <a:t>Jehoiakim</a:t>
            </a:r>
            <a:r>
              <a:rPr lang="en-US" sz="1600" b="1" dirty="0"/>
              <a:t>:</a:t>
            </a:r>
            <a:r>
              <a:rPr lang="en-US" sz="1600" dirty="0"/>
              <a:t> Son of Josiah.</a:t>
            </a:r>
          </a:p>
          <a:p>
            <a:pPr marL="633222" indent="-514350">
              <a:buFont typeface="+mj-lt"/>
              <a:buAutoNum type="arabicPeriod"/>
            </a:pPr>
            <a:r>
              <a:rPr lang="en-US" sz="1600" b="1" dirty="0" err="1"/>
              <a:t>Jehoiachin</a:t>
            </a:r>
            <a:r>
              <a:rPr lang="en-US" sz="1600" b="1" dirty="0"/>
              <a:t>:</a:t>
            </a:r>
            <a:r>
              <a:rPr lang="en-US" sz="1600" dirty="0"/>
              <a:t> Son of </a:t>
            </a:r>
            <a:r>
              <a:rPr lang="en-US" sz="1600" dirty="0" err="1"/>
              <a:t>Jehoiakim</a:t>
            </a:r>
            <a:r>
              <a:rPr lang="en-US" sz="1600" dirty="0"/>
              <a:t>.</a:t>
            </a:r>
          </a:p>
          <a:p>
            <a:pPr marL="633222" indent="-514350">
              <a:buFont typeface="+mj-lt"/>
              <a:buAutoNum type="arabicPeriod"/>
            </a:pPr>
            <a:r>
              <a:rPr lang="en-US" sz="1600" b="1" dirty="0"/>
              <a:t>Zedekiah:</a:t>
            </a:r>
            <a:r>
              <a:rPr lang="en-US" sz="1600" dirty="0"/>
              <a:t> Son of Josiah; kingdom overthrown by Babylonians under Nebuchadnezzar.</a:t>
            </a:r>
          </a:p>
          <a:p>
            <a:endParaRPr lang="en-US" sz="1600" dirty="0"/>
          </a:p>
        </p:txBody>
      </p:sp>
    </p:spTree>
    <p:extLst>
      <p:ext uri="{BB962C8B-B14F-4D97-AF65-F5344CB8AC3E}">
        <p14:creationId xmlns:p14="http://schemas.microsoft.com/office/powerpoint/2010/main" val="7239912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Kings Before Division of Kingdom</a:t>
            </a:r>
            <a:br>
              <a:rPr lang="en-US" dirty="0"/>
            </a:br>
            <a:endParaRPr lang="en-US" dirty="0"/>
          </a:p>
        </p:txBody>
      </p:sp>
      <p:sp>
        <p:nvSpPr>
          <p:cNvPr id="3" name="Content Placeholder 2"/>
          <p:cNvSpPr>
            <a:spLocks noGrp="1"/>
          </p:cNvSpPr>
          <p:nvPr>
            <p:ph idx="1"/>
          </p:nvPr>
        </p:nvSpPr>
        <p:spPr>
          <a:xfrm>
            <a:off x="228600" y="1676401"/>
            <a:ext cx="8458200" cy="4724400"/>
          </a:xfrm>
        </p:spPr>
        <p:txBody>
          <a:bodyPr>
            <a:normAutofit fontScale="92500" lnSpcReduction="20000"/>
          </a:bodyPr>
          <a:lstStyle/>
          <a:p>
            <a:pPr marL="633222" indent="-514350">
              <a:buFont typeface="+mj-lt"/>
              <a:buAutoNum type="arabicPeriod"/>
            </a:pPr>
            <a:r>
              <a:rPr lang="en-US" b="1" dirty="0"/>
              <a:t>Saul:</a:t>
            </a:r>
            <a:r>
              <a:rPr lang="en-US" dirty="0"/>
              <a:t> First King of Israel; son of Kish; father of </a:t>
            </a:r>
            <a:r>
              <a:rPr lang="en-US" dirty="0" err="1"/>
              <a:t>Ish-Bosheth</a:t>
            </a:r>
            <a:r>
              <a:rPr lang="en-US" dirty="0"/>
              <a:t>, Jonathan and Michal.</a:t>
            </a:r>
          </a:p>
          <a:p>
            <a:pPr marL="633222" indent="-514350">
              <a:buFont typeface="+mj-lt"/>
              <a:buAutoNum type="arabicPeriod"/>
            </a:pPr>
            <a:r>
              <a:rPr lang="en-US" b="1" dirty="0" err="1"/>
              <a:t>Ish-Bosheth</a:t>
            </a:r>
            <a:r>
              <a:rPr lang="en-US" b="1" dirty="0"/>
              <a:t> (or </a:t>
            </a:r>
            <a:r>
              <a:rPr lang="en-US" b="1" dirty="0" err="1"/>
              <a:t>Eshbaal</a:t>
            </a:r>
            <a:r>
              <a:rPr lang="en-US" b="1" dirty="0"/>
              <a:t>):</a:t>
            </a:r>
            <a:r>
              <a:rPr lang="en-US" dirty="0"/>
              <a:t> King of Israel; son of Saul.</a:t>
            </a:r>
          </a:p>
          <a:p>
            <a:pPr marL="633222" indent="-514350">
              <a:buFont typeface="+mj-lt"/>
              <a:buAutoNum type="arabicPeriod"/>
            </a:pPr>
            <a:r>
              <a:rPr lang="en-US" b="1" dirty="0"/>
              <a:t>David: </a:t>
            </a:r>
            <a:r>
              <a:rPr lang="en-US" dirty="0"/>
              <a:t>King of Judah; later of Israel; son of Jesse; husband of Abigail, </a:t>
            </a:r>
            <a:r>
              <a:rPr lang="en-US" dirty="0" err="1"/>
              <a:t>Ahinoam</a:t>
            </a:r>
            <a:r>
              <a:rPr lang="en-US" dirty="0"/>
              <a:t>, Bathsheba, Michal, etc.; father of Absalom, </a:t>
            </a:r>
            <a:r>
              <a:rPr lang="en-US" dirty="0" err="1"/>
              <a:t>Adonijah</a:t>
            </a:r>
            <a:r>
              <a:rPr lang="en-US" dirty="0"/>
              <a:t>, Amnon, Solomon, Tamar, etc.</a:t>
            </a:r>
          </a:p>
          <a:p>
            <a:pPr marL="633222" indent="-514350">
              <a:buFont typeface="+mj-lt"/>
              <a:buAutoNum type="arabicPeriod"/>
            </a:pPr>
            <a:r>
              <a:rPr lang="en-US" b="1" dirty="0"/>
              <a:t>Solomon:</a:t>
            </a:r>
            <a:r>
              <a:rPr lang="en-US" dirty="0"/>
              <a:t> King of Israel and Judah; son of David; father of Rehoboam.</a:t>
            </a:r>
          </a:p>
          <a:p>
            <a:pPr marL="633222" indent="-514350">
              <a:buFont typeface="+mj-lt"/>
              <a:buAutoNum type="arabicPeriod"/>
            </a:pPr>
            <a:r>
              <a:rPr lang="en-US" b="1" dirty="0"/>
              <a:t>Rehoboam:</a:t>
            </a:r>
            <a:r>
              <a:rPr lang="en-US" dirty="0"/>
              <a:t> Son of Solomon; during his reign the kingdom was divided into Judah and Israel</a:t>
            </a:r>
          </a:p>
          <a:p>
            <a:endParaRPr lang="en-US" dirty="0"/>
          </a:p>
        </p:txBody>
      </p:sp>
    </p:spTree>
    <p:extLst>
      <p:ext uri="{BB962C8B-B14F-4D97-AF65-F5344CB8AC3E}">
        <p14:creationId xmlns:p14="http://schemas.microsoft.com/office/powerpoint/2010/main" val="12961884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en-US" dirty="0"/>
              <a:t>Kings of Israel (Northern Kingdom)</a:t>
            </a:r>
            <a:br>
              <a:rPr lang="en-US" dirty="0"/>
            </a:br>
            <a:endParaRPr lang="en-US" dirty="0"/>
          </a:p>
        </p:txBody>
      </p:sp>
      <p:sp>
        <p:nvSpPr>
          <p:cNvPr id="3" name="Content Placeholder 2"/>
          <p:cNvSpPr>
            <a:spLocks noGrp="1"/>
          </p:cNvSpPr>
          <p:nvPr>
            <p:ph idx="1"/>
          </p:nvPr>
        </p:nvSpPr>
        <p:spPr>
          <a:xfrm>
            <a:off x="228600" y="1600199"/>
            <a:ext cx="8763000" cy="5105401"/>
          </a:xfrm>
        </p:spPr>
        <p:txBody>
          <a:bodyPr>
            <a:normAutofit fontScale="62500" lnSpcReduction="20000"/>
          </a:bodyPr>
          <a:lstStyle/>
          <a:p>
            <a:pPr marL="633222" indent="-514350">
              <a:buFont typeface="+mj-lt"/>
              <a:buAutoNum type="arabicPeriod"/>
            </a:pPr>
            <a:r>
              <a:rPr lang="en-US" b="1" dirty="0"/>
              <a:t>Jeroboam I:</a:t>
            </a:r>
            <a:r>
              <a:rPr lang="en-US" dirty="0"/>
              <a:t> Led secession of Israel.</a:t>
            </a:r>
          </a:p>
          <a:p>
            <a:pPr marL="633222" indent="-514350">
              <a:buFont typeface="+mj-lt"/>
              <a:buAutoNum type="arabicPeriod"/>
            </a:pPr>
            <a:r>
              <a:rPr lang="en-US" b="1" dirty="0"/>
              <a:t>Nadab:</a:t>
            </a:r>
            <a:r>
              <a:rPr lang="en-US" dirty="0"/>
              <a:t> Son of Jeroboam I.</a:t>
            </a:r>
          </a:p>
          <a:p>
            <a:pPr marL="633222" indent="-514350">
              <a:buFont typeface="+mj-lt"/>
              <a:buAutoNum type="arabicPeriod"/>
            </a:pPr>
            <a:r>
              <a:rPr lang="en-US" b="1" dirty="0"/>
              <a:t>Baasha:</a:t>
            </a:r>
            <a:r>
              <a:rPr lang="en-US" dirty="0"/>
              <a:t> Overthrew Nadab.</a:t>
            </a:r>
          </a:p>
          <a:p>
            <a:pPr marL="633222" indent="-514350">
              <a:buFont typeface="+mj-lt"/>
              <a:buAutoNum type="arabicPeriod"/>
            </a:pPr>
            <a:r>
              <a:rPr lang="en-US" b="1" dirty="0"/>
              <a:t>Elah:</a:t>
            </a:r>
            <a:r>
              <a:rPr lang="en-US" dirty="0"/>
              <a:t> Son of Baasha.</a:t>
            </a:r>
          </a:p>
          <a:p>
            <a:pPr marL="633222" indent="-514350">
              <a:buFont typeface="+mj-lt"/>
              <a:buAutoNum type="arabicPeriod"/>
            </a:pPr>
            <a:r>
              <a:rPr lang="en-US" b="1" dirty="0"/>
              <a:t>Zimri:</a:t>
            </a:r>
            <a:r>
              <a:rPr lang="en-US" dirty="0"/>
              <a:t> Overthrew Elah.</a:t>
            </a:r>
          </a:p>
          <a:p>
            <a:pPr marL="633222" indent="-514350">
              <a:buFont typeface="+mj-lt"/>
              <a:buAutoNum type="arabicPeriod"/>
            </a:pPr>
            <a:r>
              <a:rPr lang="en-US" b="1" dirty="0"/>
              <a:t>Omri:</a:t>
            </a:r>
            <a:r>
              <a:rPr lang="en-US" dirty="0"/>
              <a:t> Overthrew Zimri.</a:t>
            </a:r>
          </a:p>
          <a:p>
            <a:pPr marL="633222" indent="-514350">
              <a:buFont typeface="+mj-lt"/>
              <a:buAutoNum type="arabicPeriod"/>
            </a:pPr>
            <a:r>
              <a:rPr lang="en-US" b="1" dirty="0"/>
              <a:t>Ahab:</a:t>
            </a:r>
            <a:r>
              <a:rPr lang="en-US" dirty="0"/>
              <a:t> Son of Omri; husband of Jezebel.</a:t>
            </a:r>
          </a:p>
          <a:p>
            <a:pPr marL="633222" indent="-514350">
              <a:buFont typeface="+mj-lt"/>
              <a:buAutoNum type="arabicPeriod"/>
            </a:pPr>
            <a:r>
              <a:rPr lang="en-US" b="1" dirty="0"/>
              <a:t>Ahaziah: </a:t>
            </a:r>
            <a:r>
              <a:rPr lang="en-US" dirty="0"/>
              <a:t> Son of Ahab.</a:t>
            </a:r>
          </a:p>
          <a:p>
            <a:pPr marL="633222" indent="-514350">
              <a:buFont typeface="+mj-lt"/>
              <a:buAutoNum type="arabicPeriod"/>
            </a:pPr>
            <a:r>
              <a:rPr lang="en-US" b="1" dirty="0"/>
              <a:t>Jehoram (or Joram):</a:t>
            </a:r>
            <a:r>
              <a:rPr lang="en-US" dirty="0"/>
              <a:t> Son of Ahab.</a:t>
            </a:r>
          </a:p>
          <a:p>
            <a:pPr marL="633222" indent="-514350">
              <a:buFont typeface="+mj-lt"/>
              <a:buAutoNum type="arabicPeriod"/>
            </a:pPr>
            <a:r>
              <a:rPr lang="en-US" b="1" dirty="0"/>
              <a:t>Jehu:</a:t>
            </a:r>
            <a:r>
              <a:rPr lang="en-US" dirty="0"/>
              <a:t> Overthrew Jehoram.</a:t>
            </a:r>
          </a:p>
          <a:p>
            <a:pPr marL="633222" indent="-514350">
              <a:buFont typeface="+mj-lt"/>
              <a:buAutoNum type="arabicPeriod"/>
            </a:pPr>
            <a:r>
              <a:rPr lang="en-US" b="1" dirty="0"/>
              <a:t>Jehoahaz (or Joahaz):</a:t>
            </a:r>
            <a:r>
              <a:rPr lang="en-US" dirty="0"/>
              <a:t> Son of Jehu.</a:t>
            </a:r>
          </a:p>
          <a:p>
            <a:pPr marL="633222" indent="-514350">
              <a:buFont typeface="+mj-lt"/>
              <a:buAutoNum type="arabicPeriod"/>
            </a:pPr>
            <a:r>
              <a:rPr lang="en-US" b="1" dirty="0"/>
              <a:t>Jehoash (or Joash):</a:t>
            </a:r>
            <a:r>
              <a:rPr lang="en-US" dirty="0"/>
              <a:t> Son of Jehoahaz.</a:t>
            </a:r>
          </a:p>
          <a:p>
            <a:pPr marL="633222" indent="-514350">
              <a:buFont typeface="+mj-lt"/>
              <a:buAutoNum type="arabicPeriod"/>
            </a:pPr>
            <a:r>
              <a:rPr lang="en-US" b="1" dirty="0"/>
              <a:t>Jeroboam Il:</a:t>
            </a:r>
            <a:r>
              <a:rPr lang="en-US" dirty="0"/>
              <a:t> Son of </a:t>
            </a:r>
            <a:r>
              <a:rPr lang="en-US" dirty="0" err="1"/>
              <a:t>Jehoash</a:t>
            </a:r>
            <a:r>
              <a:rPr lang="en-US" dirty="0"/>
              <a:t>.</a:t>
            </a:r>
          </a:p>
          <a:p>
            <a:pPr marL="633222" indent="-514350">
              <a:buFont typeface="+mj-lt"/>
              <a:buAutoNum type="arabicPeriod"/>
            </a:pPr>
            <a:r>
              <a:rPr lang="en-US" b="1" dirty="0"/>
              <a:t>Zechariah:</a:t>
            </a:r>
            <a:r>
              <a:rPr lang="en-US" dirty="0"/>
              <a:t> Son of Jeroboam II.</a:t>
            </a:r>
          </a:p>
          <a:p>
            <a:pPr marL="633222" indent="-514350">
              <a:buFont typeface="+mj-lt"/>
              <a:buAutoNum type="arabicPeriod"/>
            </a:pPr>
            <a:r>
              <a:rPr lang="en-US" b="1" dirty="0"/>
              <a:t>Shallum:</a:t>
            </a:r>
            <a:r>
              <a:rPr lang="en-US" dirty="0"/>
              <a:t> Overthrew Zechariah.</a:t>
            </a:r>
          </a:p>
          <a:p>
            <a:pPr marL="633222" indent="-514350">
              <a:buFont typeface="+mj-lt"/>
              <a:buAutoNum type="arabicPeriod"/>
            </a:pPr>
            <a:r>
              <a:rPr lang="en-US" b="1" dirty="0"/>
              <a:t>Menahem:</a:t>
            </a:r>
            <a:r>
              <a:rPr lang="en-US" dirty="0"/>
              <a:t> Overthrew Shallum.</a:t>
            </a:r>
          </a:p>
          <a:p>
            <a:pPr marL="633222" indent="-514350">
              <a:buFont typeface="+mj-lt"/>
              <a:buAutoNum type="arabicPeriod"/>
            </a:pPr>
            <a:r>
              <a:rPr lang="en-US" b="1" dirty="0"/>
              <a:t>Pekahiah:</a:t>
            </a:r>
            <a:r>
              <a:rPr lang="en-US" dirty="0"/>
              <a:t> Son of Menahem.</a:t>
            </a:r>
          </a:p>
          <a:p>
            <a:pPr marL="633222" indent="-514350">
              <a:buFont typeface="+mj-lt"/>
              <a:buAutoNum type="arabicPeriod"/>
            </a:pPr>
            <a:r>
              <a:rPr lang="en-US" b="1" dirty="0"/>
              <a:t>Pekah:</a:t>
            </a:r>
            <a:r>
              <a:rPr lang="en-US" dirty="0"/>
              <a:t> Overthrew Pekahiah.</a:t>
            </a:r>
          </a:p>
          <a:p>
            <a:pPr marL="633222" indent="-514350">
              <a:buFont typeface="+mj-lt"/>
              <a:buAutoNum type="arabicPeriod"/>
            </a:pPr>
            <a:r>
              <a:rPr lang="en-US" b="1" dirty="0"/>
              <a:t>Hoshea:</a:t>
            </a:r>
            <a:r>
              <a:rPr lang="en-US" dirty="0"/>
              <a:t> Overthrew Pekah; kingdom overthrown by Assyrians under Sargon II.</a:t>
            </a:r>
          </a:p>
          <a:p>
            <a:pPr marL="633222" indent="-514350">
              <a:buFont typeface="+mj-lt"/>
              <a:buAutoNum type="arabicPeriod"/>
            </a:pPr>
            <a:endParaRPr lang="en-US" dirty="0"/>
          </a:p>
        </p:txBody>
      </p:sp>
    </p:spTree>
    <p:extLst>
      <p:ext uri="{BB962C8B-B14F-4D97-AF65-F5344CB8AC3E}">
        <p14:creationId xmlns:p14="http://schemas.microsoft.com/office/powerpoint/2010/main" val="1026683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Prophets</a:t>
            </a:r>
          </a:p>
        </p:txBody>
      </p:sp>
      <p:sp>
        <p:nvSpPr>
          <p:cNvPr id="3" name="Content Placeholder 2"/>
          <p:cNvSpPr>
            <a:spLocks noGrp="1"/>
          </p:cNvSpPr>
          <p:nvPr>
            <p:ph idx="1"/>
          </p:nvPr>
        </p:nvSpPr>
        <p:spPr>
          <a:xfrm>
            <a:off x="228600" y="1905000"/>
            <a:ext cx="8763000" cy="4495800"/>
          </a:xfrm>
        </p:spPr>
        <p:txBody>
          <a:bodyPr/>
          <a:lstStyle/>
          <a:p>
            <a:r>
              <a:rPr lang="en-US" sz="2800" b="1" dirty="0"/>
              <a:t>Major.</a:t>
            </a:r>
            <a:r>
              <a:rPr lang="en-US" sz="2800" dirty="0"/>
              <a:t> Isaiah, Jeremiah, Ezekiel, Daniel.</a:t>
            </a:r>
          </a:p>
          <a:p>
            <a:r>
              <a:rPr lang="en-US" sz="2800" b="1" dirty="0"/>
              <a:t>Minor.</a:t>
            </a:r>
            <a:r>
              <a:rPr lang="en-US" sz="2800" dirty="0"/>
              <a:t> Hosea, Obadiah, Nahum, Haggai, Joel, Jonah, Habakkuk, Zechariah, Amos, Micah, Zephaniah, Malachi.</a:t>
            </a:r>
          </a:p>
          <a:p>
            <a:endParaRPr lang="en-US" dirty="0"/>
          </a:p>
        </p:txBody>
      </p:sp>
    </p:spTree>
    <p:extLst>
      <p:ext uri="{BB962C8B-B14F-4D97-AF65-F5344CB8AC3E}">
        <p14:creationId xmlns:p14="http://schemas.microsoft.com/office/powerpoint/2010/main" val="9547956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Kings - Divided Kingdom (1 Kings)</a:t>
            </a:r>
          </a:p>
        </p:txBody>
      </p:sp>
      <p:graphicFrame>
        <p:nvGraphicFramePr>
          <p:cNvPr id="7" name="Content Placeholder 6"/>
          <p:cNvGraphicFramePr>
            <a:graphicFrameLocks noGrp="1"/>
          </p:cNvGraphicFramePr>
          <p:nvPr>
            <p:ph idx="1"/>
          </p:nvPr>
        </p:nvGraphicFramePr>
        <p:xfrm>
          <a:off x="-1" y="1481746"/>
          <a:ext cx="9144000" cy="5377550"/>
        </p:xfrm>
        <a:graphic>
          <a:graphicData uri="http://schemas.openxmlformats.org/drawingml/2006/table">
            <a:tbl>
              <a:tblPr firstRow="1" bandRow="1">
                <a:tableStyleId>{5C22544A-7EE6-4342-B048-85BDC9FD1C3A}</a:tableStyleId>
              </a:tblPr>
              <a:tblGrid>
                <a:gridCol w="45720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577823">
                <a:tc>
                  <a:txBody>
                    <a:bodyPr/>
                    <a:lstStyle/>
                    <a:p>
                      <a:r>
                        <a:rPr lang="en-US" sz="3200" dirty="0">
                          <a:latin typeface="Abadi MT Condensed Extra Bold" charset="0"/>
                          <a:ea typeface="Abadi MT Condensed Extra Bold" charset="0"/>
                          <a:cs typeface="Abadi MT Condensed Extra Bold" charset="0"/>
                        </a:rPr>
                        <a:t>Kings of Judah</a:t>
                      </a:r>
                    </a:p>
                  </a:txBody>
                  <a:tcPr/>
                </a:tc>
                <a:tc>
                  <a:txBody>
                    <a:bodyPr/>
                    <a:lstStyle/>
                    <a:p>
                      <a:r>
                        <a:rPr lang="en-US" sz="3200" dirty="0">
                          <a:latin typeface="Abadi MT Condensed Extra Bold" charset="0"/>
                          <a:ea typeface="Abadi MT Condensed Extra Bold" charset="0"/>
                          <a:cs typeface="Abadi MT Condensed Extra Bold" charset="0"/>
                        </a:rPr>
                        <a:t>Kings of Israel</a:t>
                      </a:r>
                    </a:p>
                  </a:txBody>
                  <a:tcPr/>
                </a:tc>
                <a:extLst>
                  <a:ext uri="{0D108BD9-81ED-4DB2-BD59-A6C34878D82A}">
                    <a16:rowId xmlns:a16="http://schemas.microsoft.com/office/drawing/2014/main" val="10000"/>
                  </a:ext>
                </a:extLst>
              </a:tr>
              <a:tr h="1011915">
                <a:tc>
                  <a:txBody>
                    <a:bodyPr/>
                    <a:lstStyle/>
                    <a:p>
                      <a:r>
                        <a:rPr lang="en-US" sz="2800" b="1" dirty="0"/>
                        <a:t>Rehoboam (17)</a:t>
                      </a:r>
                    </a:p>
                    <a:p>
                      <a:r>
                        <a:rPr lang="en-US" sz="2800" b="1" dirty="0"/>
                        <a:t>Abijam (3)</a:t>
                      </a:r>
                    </a:p>
                  </a:txBody>
                  <a:tcPr/>
                </a:tc>
                <a:tc>
                  <a:txBody>
                    <a:bodyPr/>
                    <a:lstStyle/>
                    <a:p>
                      <a:r>
                        <a:rPr lang="en-US" sz="2800" b="1" dirty="0"/>
                        <a:t>Jereboam (22)</a:t>
                      </a:r>
                    </a:p>
                    <a:p>
                      <a:r>
                        <a:rPr lang="en-US" sz="2800" b="1" dirty="0"/>
                        <a:t>Nadab (2)</a:t>
                      </a:r>
                    </a:p>
                  </a:txBody>
                  <a:tcPr/>
                </a:tc>
                <a:extLst>
                  <a:ext uri="{0D108BD9-81ED-4DB2-BD59-A6C34878D82A}">
                    <a16:rowId xmlns:a16="http://schemas.microsoft.com/office/drawing/2014/main" val="10001"/>
                  </a:ext>
                </a:extLst>
              </a:tr>
              <a:tr h="1011915">
                <a:tc>
                  <a:txBody>
                    <a:bodyPr/>
                    <a:lstStyle/>
                    <a:p>
                      <a:r>
                        <a:rPr lang="en-US" sz="2800" b="1" dirty="0"/>
                        <a:t>Asa (41)  </a:t>
                      </a:r>
                      <a:r>
                        <a:rPr lang="en-US" sz="2800" b="1" dirty="0">
                          <a:sym typeface="Wingdings"/>
                        </a:rPr>
                        <a:t> </a:t>
                      </a:r>
                    </a:p>
                    <a:p>
                      <a:r>
                        <a:rPr lang="en-US" sz="2800" b="1" dirty="0"/>
                        <a:t>Jehoshaphat</a:t>
                      </a:r>
                      <a:r>
                        <a:rPr lang="en-US" sz="2800" b="1" baseline="0" dirty="0"/>
                        <a:t> (25) </a:t>
                      </a:r>
                      <a:r>
                        <a:rPr lang="en-US" sz="2800" b="1" baseline="0" dirty="0">
                          <a:sym typeface="Wingdings"/>
                        </a:rPr>
                        <a:t> </a:t>
                      </a:r>
                      <a:endParaRPr lang="en-US" sz="2800" b="1" dirty="0"/>
                    </a:p>
                  </a:txBody>
                  <a:tcPr/>
                </a:tc>
                <a:tc>
                  <a:txBody>
                    <a:bodyPr/>
                    <a:lstStyle/>
                    <a:p>
                      <a:r>
                        <a:rPr lang="en-US" sz="2800" b="1" dirty="0"/>
                        <a:t>Baasha (24)</a:t>
                      </a:r>
                    </a:p>
                    <a:p>
                      <a:r>
                        <a:rPr lang="en-US" sz="2800" b="1" dirty="0"/>
                        <a:t>Elah (2)</a:t>
                      </a:r>
                    </a:p>
                  </a:txBody>
                  <a:tcPr/>
                </a:tc>
                <a:extLst>
                  <a:ext uri="{0D108BD9-81ED-4DB2-BD59-A6C34878D82A}">
                    <a16:rowId xmlns:a16="http://schemas.microsoft.com/office/drawing/2014/main" val="10002"/>
                  </a:ext>
                </a:extLst>
              </a:tr>
              <a:tr h="554920">
                <a:tc>
                  <a:txBody>
                    <a:bodyPr/>
                    <a:lstStyle/>
                    <a:p>
                      <a:endParaRPr lang="en-US" sz="2800" dirty="0"/>
                    </a:p>
                  </a:txBody>
                  <a:tcPr/>
                </a:tc>
                <a:tc>
                  <a:txBody>
                    <a:bodyPr/>
                    <a:lstStyle/>
                    <a:p>
                      <a:r>
                        <a:rPr lang="en-US" sz="2800" b="1" dirty="0"/>
                        <a:t>Zimri (1 week)</a:t>
                      </a:r>
                    </a:p>
                  </a:txBody>
                  <a:tcPr/>
                </a:tc>
                <a:extLst>
                  <a:ext uri="{0D108BD9-81ED-4DB2-BD59-A6C34878D82A}">
                    <a16:rowId xmlns:a16="http://schemas.microsoft.com/office/drawing/2014/main" val="10003"/>
                  </a:ext>
                </a:extLst>
              </a:tr>
              <a:tr h="554920">
                <a:tc>
                  <a:txBody>
                    <a:bodyPr/>
                    <a:lstStyle/>
                    <a:p>
                      <a:endParaRPr lang="en-US" sz="2800" dirty="0"/>
                    </a:p>
                  </a:txBody>
                  <a:tcPr/>
                </a:tc>
                <a:tc>
                  <a:txBody>
                    <a:bodyPr/>
                    <a:lstStyle/>
                    <a:p>
                      <a:r>
                        <a:rPr lang="en-US" sz="2800" b="1" dirty="0"/>
                        <a:t>Omri (12)</a:t>
                      </a:r>
                    </a:p>
                  </a:txBody>
                  <a:tcPr/>
                </a:tc>
                <a:extLst>
                  <a:ext uri="{0D108BD9-81ED-4DB2-BD59-A6C34878D82A}">
                    <a16:rowId xmlns:a16="http://schemas.microsoft.com/office/drawing/2014/main" val="10004"/>
                  </a:ext>
                </a:extLst>
              </a:tr>
              <a:tr h="554920">
                <a:tc>
                  <a:txBody>
                    <a:bodyPr/>
                    <a:lstStyle/>
                    <a:p>
                      <a:endParaRPr lang="en-US" sz="2800" dirty="0"/>
                    </a:p>
                  </a:txBody>
                  <a:tcPr/>
                </a:tc>
                <a:tc>
                  <a:txBody>
                    <a:bodyPr/>
                    <a:lstStyle/>
                    <a:p>
                      <a:r>
                        <a:rPr lang="en-US" sz="2800" b="1" dirty="0"/>
                        <a:t>Ahab (22)</a:t>
                      </a:r>
                    </a:p>
                  </a:txBody>
                  <a:tcPr/>
                </a:tc>
                <a:extLst>
                  <a:ext uri="{0D108BD9-81ED-4DB2-BD59-A6C34878D82A}">
                    <a16:rowId xmlns:a16="http://schemas.microsoft.com/office/drawing/2014/main" val="10005"/>
                  </a:ext>
                </a:extLst>
              </a:tr>
              <a:tr h="554920">
                <a:tc>
                  <a:txBody>
                    <a:bodyPr/>
                    <a:lstStyle/>
                    <a:p>
                      <a:endParaRPr lang="en-US" sz="2800" dirty="0"/>
                    </a:p>
                  </a:txBody>
                  <a:tcPr/>
                </a:tc>
                <a:tc>
                  <a:txBody>
                    <a:bodyPr/>
                    <a:lstStyle/>
                    <a:p>
                      <a:r>
                        <a:rPr lang="en-US" sz="2800" b="1" dirty="0"/>
                        <a:t>Ahaziah (2)</a:t>
                      </a:r>
                    </a:p>
                  </a:txBody>
                  <a:tcPr/>
                </a:tc>
                <a:extLst>
                  <a:ext uri="{0D108BD9-81ED-4DB2-BD59-A6C34878D82A}">
                    <a16:rowId xmlns:a16="http://schemas.microsoft.com/office/drawing/2014/main" val="10006"/>
                  </a:ext>
                </a:extLst>
              </a:tr>
              <a:tr h="554920">
                <a:tc>
                  <a:txBody>
                    <a:bodyPr/>
                    <a:lstStyle/>
                    <a:p>
                      <a:endParaRPr lang="en-US" dirty="0"/>
                    </a:p>
                  </a:txBody>
                  <a:tcPr/>
                </a:tc>
                <a:tc>
                  <a:txBody>
                    <a:bodyPr/>
                    <a:lstStyle/>
                    <a:p>
                      <a:endParaRPr lang="en-US" sz="2800" dirty="0"/>
                    </a:p>
                  </a:txBody>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33772480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Module</Template>
  <TotalTime>3284</TotalTime>
  <Words>5550</Words>
  <Application>Microsoft Macintosh PowerPoint</Application>
  <PresentationFormat>On-screen Show (4:3)</PresentationFormat>
  <Paragraphs>577</Paragraphs>
  <Slides>20</Slides>
  <Notes>14</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20</vt:i4>
      </vt:variant>
    </vt:vector>
  </HeadingPairs>
  <TitlesOfParts>
    <vt:vector size="31" baseType="lpstr">
      <vt:lpstr>Abadi MT Condensed Extra Bold</vt:lpstr>
      <vt:lpstr>Arial</vt:lpstr>
      <vt:lpstr>Arial Black</vt:lpstr>
      <vt:lpstr>Arial Narrow</vt:lpstr>
      <vt:lpstr>Calibri</vt:lpstr>
      <vt:lpstr>Corbel</vt:lpstr>
      <vt:lpstr>Verdana</vt:lpstr>
      <vt:lpstr>Wingdings</vt:lpstr>
      <vt:lpstr>Wingdings 2</vt:lpstr>
      <vt:lpstr>Wingdings 3</vt:lpstr>
      <vt:lpstr>Module</vt:lpstr>
      <vt:lpstr>Symphony of the Scriptures</vt:lpstr>
      <vt:lpstr>2 Kings</vt:lpstr>
      <vt:lpstr>PowerPoint Presentation</vt:lpstr>
      <vt:lpstr>PowerPoint Presentation</vt:lpstr>
      <vt:lpstr> Kings of Judah (Southern Kingdom) </vt:lpstr>
      <vt:lpstr>Kings Before Division of Kingdom </vt:lpstr>
      <vt:lpstr> Kings of Israel (Northern Kingdom) </vt:lpstr>
      <vt:lpstr>Prophets</vt:lpstr>
      <vt:lpstr>Kings - Divided Kingdom (1 Kings)</vt:lpstr>
      <vt:lpstr>Kings - Divided Kingdom (2 Kings)</vt:lpstr>
      <vt:lpstr>PowerPoint Presentation</vt:lpstr>
      <vt:lpstr>2 Kings</vt:lpstr>
      <vt:lpstr>PowerPoint Presentation</vt:lpstr>
      <vt:lpstr>PowerPoint Presentation</vt:lpstr>
      <vt:lpstr>Who wrote the book?</vt:lpstr>
      <vt:lpstr>Where are we?</vt:lpstr>
      <vt:lpstr>Why is 2 Kings so important?</vt:lpstr>
      <vt:lpstr>What's the point?</vt:lpstr>
      <vt:lpstr>How do I apply this?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rfink</dc:creator>
  <cp:lastModifiedBy>Ross Fink</cp:lastModifiedBy>
  <cp:revision>76</cp:revision>
  <dcterms:created xsi:type="dcterms:W3CDTF">2010-11-07T11:38:16Z</dcterms:created>
  <dcterms:modified xsi:type="dcterms:W3CDTF">2022-12-28T20:33:41Z</dcterms:modified>
</cp:coreProperties>
</file>